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308" r:id="rId3"/>
    <p:sldId id="277" r:id="rId4"/>
    <p:sldId id="309" r:id="rId5"/>
    <p:sldId id="327" r:id="rId6"/>
    <p:sldId id="310" r:id="rId7"/>
    <p:sldId id="262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8" r:id="rId23"/>
    <p:sldId id="326" r:id="rId24"/>
  </p:sldIdLst>
  <p:sldSz cx="12192000" cy="6858000"/>
  <p:notesSz cx="7010400" cy="9296400"/>
  <p:custDataLst>
    <p:tags r:id="rId2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  <p15:guide id="4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045"/>
    <a:srgbClr val="FFFFFF"/>
    <a:srgbClr val="595959"/>
    <a:srgbClr val="000000"/>
    <a:srgbClr val="424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60698" autoAdjust="0"/>
  </p:normalViewPr>
  <p:slideViewPr>
    <p:cSldViewPr snapToGrid="0">
      <p:cViewPr varScale="1">
        <p:scale>
          <a:sx n="70" d="100"/>
          <a:sy n="70" d="100"/>
        </p:scale>
        <p:origin x="2184" y="60"/>
      </p:cViewPr>
      <p:guideLst>
        <p:guide orient="horz" pos="2160"/>
        <p:guide pos="3840"/>
        <p:guide orient="horz"/>
        <p:guide pos="76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A8311C67-6A39-413C-9CED-FBBABD29FDFF}" type="datetimeFigureOut">
              <a:rPr lang="fr-CA" smtClean="0"/>
              <a:t>2018-11-30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DE6EFCEE-CC24-44A9-93E7-8EA5E34C78E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278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fld id="{D4664A84-3BB5-4211-B9D5-103B4DA41D26}" type="datetimeFigureOut">
              <a:rPr lang="fr-CA" smtClean="0"/>
              <a:t>2018-11-30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8" tIns="46589" rIns="93178" bIns="46589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78" tIns="46589" rIns="93178" bIns="46589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fld id="{37F857BA-0ED1-4935-905A-E896D8A9D17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47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80">
              <a:defRPr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Madame </a:t>
            </a:r>
            <a:r>
              <a:rPr lang="fr-CA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Valérie Plante</a:t>
            </a: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mairesse de Montréal et présidente de la Communauté métropolitaine de Montréal</a:t>
            </a:r>
          </a:p>
          <a:p>
            <a:pPr defTabSz="911280">
              <a:defRPr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Chers conférenciers, distingués invités,</a:t>
            </a:r>
          </a:p>
          <a:p>
            <a:pPr defTabSz="911280">
              <a:defRPr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Mesdames et messieurs,</a:t>
            </a:r>
          </a:p>
          <a:p>
            <a:pPr defTabSz="911280">
              <a:defRPr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Bonjour et bienvenue à ce forum sur les industries créatives</a:t>
            </a:r>
          </a:p>
          <a:p>
            <a:pPr defTabSz="911280">
              <a:defRPr/>
            </a:pPr>
            <a:endParaRPr lang="fr-CA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 petit mot avant de débuter pour parler d’un événement important aujourd’hui: l’astronaute québécois </a:t>
            </a:r>
            <a:r>
              <a:rPr lang="fr-CA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David Saint-Jacques </a:t>
            </a: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s’est envolé ce matin pour une mission de 6 mois à bord de la Station spatiale internationale</a:t>
            </a:r>
          </a:p>
          <a:p>
            <a:endParaRPr lang="fr-CA" sz="1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865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Symbole de travail acharné et de grande humanité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Et parce qu’on parle de créativité, plusieurs activités destinées aux jeunes sont rattachées à sa mission, comme un concours de création littéraire et le développement d’un jeu vidéo</a:t>
            </a:r>
          </a:p>
          <a:p>
            <a:pPr marL="626506" lvl="1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Mission sera une belle occasion d’inspirer nos jeunes et de les intéresser aux sciences et technologies, mais aussi à l’art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080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69"/>
              </a:spcBef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Quand on s’intéresse de plus près aux données, on constate:</a:t>
            </a: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Forte croissance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(7,6%/an)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dans secteur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multimédia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(édition de logiciels et jeux vidéo)</a:t>
            </a: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Croissance normale dans secteurs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publicité, architecture, design, mode</a:t>
            </a: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Faible croissance dans secteurs des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arts (0,7%/an)</a:t>
            </a: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Décroissance dans secteurs des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médias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(-0,9%/an)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513" lvl="1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Perte de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1300 emplois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sur période étudiée</a:t>
            </a:r>
          </a:p>
          <a:p>
            <a:pPr marL="626513" lvl="1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Tendance en ligne avec étude 2013 (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-0,8%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sur période 2007-2013)</a:t>
            </a:r>
          </a:p>
          <a:p>
            <a:pPr marL="626513" lvl="1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6513" lvl="1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69"/>
              </a:spcBef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spcBef>
                <a:spcPts val="1869"/>
              </a:spcBef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8591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Au-delà d’une forte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croissance de l’emploi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(7,6% annuellement), l’écosystème de la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créativité numérique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 connu un essor considérable: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Associations et regroupements professionnels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Incubateurs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Comités sectoriels de main-d’œuvre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Universités, cégeps et écoles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Centres de diffusion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Événements et vitrines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Laboratoires et centres de recherche</a:t>
            </a: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Conclusion : la collaboration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est un facteur et un signe de succès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D994-6EC8-4E26-8178-F2621131A559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2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L’emploi dans les IC = particulièrement concentré à MTL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Un phénomène qui s’est accéléré depuis 2013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Coefficient de localisation ~1,7 en 2013 vs ~2,7 en 2017</a:t>
            </a:r>
          </a:p>
          <a:p>
            <a:pPr marL="455646" lvl="1"/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Les IC se démarquent parmi les grappes sectorielles en matière de: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Taille (101 300 emplois)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Taux de création d’emplois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Concentration dans la région métropolitaine de MTL vs reste du Canada (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coeff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. de localisation)</a:t>
            </a:r>
          </a:p>
          <a:p>
            <a:pPr defTabSz="911291">
              <a:defRPr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NOTE: COEFFICIENT DE LOCALISATION = mesure de spécialisation régionale</a:t>
            </a:r>
          </a:p>
          <a:p>
            <a:pPr defTabSz="911291"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(rapport entre la part des IC dans l’emploi total de la région métropolitaine de Montréal VS la part des IC dans l’emploi total au Canada)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DD994-6EC8-4E26-8178-F2621131A559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974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67"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 Amérique du Nord, Montréal se classe au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 matière de % d’emplois dans les IC</a:t>
            </a:r>
          </a:p>
          <a:p>
            <a:pPr defTabSz="949467">
              <a:defRPr/>
            </a:pP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La bonne nouvelle :</a:t>
            </a:r>
          </a:p>
          <a:p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MTL dans le 1</a:t>
            </a:r>
            <a:r>
              <a:rPr lang="fr-C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tiers !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6556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Les « mauvaises » nouvelles: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Montréal stagne (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C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position en 2013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vs 7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position en 2017)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Toronto et Vancouver en 4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et 5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position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Croissance soutenue dans villes du top 10, excepté MTL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: MTL a un positionnement enviable, mais à risque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Note méthodologique :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% d’emplois (3,5%) diffère du total évoqué plus tôt (4,7%) car statistiques des villes américaines ne tiennent pas compte travailleurs autonomes, donc ils ont été exclus de l’analyse.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5978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9467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L’analyse du classement par sous-secteurs révèle la force réelle de MTL : son profil équilibré</a:t>
            </a:r>
          </a:p>
          <a:p>
            <a:pPr defTabSz="949467">
              <a:defRPr/>
            </a:pP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 defTabSz="949467">
              <a:buFont typeface="Arial" panose="020B0604020202020204" pitchFamily="34" charset="0"/>
              <a:buChar char="•"/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CA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 Amérique du Nord dans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musique, arts, architecture, design, mode</a:t>
            </a:r>
          </a:p>
          <a:p>
            <a:pPr marL="626513" lvl="1" indent="-170867" defTabSz="949467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MTL joue parmi les grands dans sous-secteurs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musique / arts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: Nashville (#1), Los Angeles (#2) et NYC (#3)</a:t>
            </a:r>
          </a:p>
          <a:p>
            <a:pPr marL="170867" indent="-170867" defTabSz="949467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Croissance soutenue en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publicité et relations publiques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(5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rang)</a:t>
            </a:r>
          </a:p>
          <a:p>
            <a:pPr marL="170867" indent="-170867" defTabSz="949467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« Progrès » en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édition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(du 10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rang au 5</a:t>
            </a:r>
            <a:r>
              <a:rPr lang="fr-CA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rang) expliqué par baisse prononcée dans autres régions métropolitaines</a:t>
            </a:r>
          </a:p>
          <a:p>
            <a:pPr marL="626513" lvl="1" indent="-170867" defTabSz="949467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Secteur relativement stable à Montréal qui inclue édition de logiciels + édition de journaux et périodiques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449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L’étude identifie </a:t>
            </a:r>
            <a:r>
              <a:rPr lang="fr-CA" sz="1300" b="1" dirty="0">
                <a:latin typeface="Arial" panose="020B0604020202020204" pitchFamily="34" charset="0"/>
                <a:cs typeface="Arial" panose="020B0604020202020204" pitchFamily="34" charset="0"/>
              </a:rPr>
              <a:t>quatre réalités </a:t>
            </a:r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qui bousculent IC et précipitent transformations.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Les IC sont parmi secteurs les + touchés par nouvelles réalités.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Dans certains sous-secteurs, on assiste à des </a:t>
            </a:r>
            <a:r>
              <a:rPr lang="fr-CA" sz="1300" b="1" dirty="0">
                <a:latin typeface="Arial" panose="020B0604020202020204" pitchFamily="34" charset="0"/>
                <a:cs typeface="Arial" panose="020B0604020202020204" pitchFamily="34" charset="0"/>
              </a:rPr>
              <a:t>profondes remises en question</a:t>
            </a:r>
          </a:p>
          <a:p>
            <a:r>
              <a:rPr lang="fr-CA" sz="1300" b="1" dirty="0">
                <a:latin typeface="Arial" panose="020B0604020202020204" pitchFamily="34" charset="0"/>
                <a:cs typeface="Arial" panose="020B0604020202020204" pitchFamily="34" charset="0"/>
              </a:rPr>
              <a:t>Objectif : cerner les défis actuels pour mieux préparer le futur</a:t>
            </a:r>
          </a:p>
          <a:p>
            <a:pPr defTabSz="911291">
              <a:defRPr/>
            </a:pPr>
            <a:endParaRPr lang="fr-CA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300" b="1" dirty="0">
                <a:latin typeface="Arial" panose="020B0604020202020204" pitchFamily="34" charset="0"/>
                <a:cs typeface="Arial" panose="020B0604020202020204" pitchFamily="34" charset="0"/>
              </a:rPr>
              <a:t>Tendance #1 : </a:t>
            </a: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Changements dans les modes de consommation 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 immatérielle et en différé du contenu créatif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Publicité numérique vendue à une fraction du prix pub télé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Choc pour modèles d’affaires basés sur revenus publicitaires 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 dans dépenses des ménages québécois en culture = $ redirigé vers fournisseurs de </a:t>
            </a: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contenus dématérialisés </a:t>
            </a: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(services cellulaire, câblodistribution et internet)</a:t>
            </a:r>
          </a:p>
          <a:p>
            <a:pPr marL="1082158" lvl="2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2010 à 2015 : augmentation de 384$/ménage en dépenses </a:t>
            </a: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télécommunications</a:t>
            </a:r>
          </a:p>
          <a:p>
            <a:pPr marL="1082158" lvl="2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2010 à 2015 : diminution de 342$/ménage en dépenses </a:t>
            </a: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et médias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Accélération du commerce en ligne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 produits créatifs en ligne touche notamment </a:t>
            </a:r>
            <a:r>
              <a:rPr lang="fr-CA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057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Nouvelles technologies + absence de barrières commerciales = arrivée rapide de nouvelles plateformes numériques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Situation représente des opportunités et des défis de taille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Plus particulièrement pour secteurs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audiovisuel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musique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et même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jeux vidéos</a:t>
            </a:r>
          </a:p>
          <a:p>
            <a:pPr marL="455646" lvl="1"/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Des grandes plateformes étrangères dominent diffusion et production contenu créatif</a:t>
            </a:r>
          </a:p>
          <a:p>
            <a:r>
              <a:rPr lang="fr-CA" sz="1400" u="sng" dirty="0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: budget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Netflix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production contenu original en 2013 = 2,4G$ (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augmentation de +10G$!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Concentration croissante des revenus aux mains de joueurs dominants</a:t>
            </a:r>
          </a:p>
          <a:p>
            <a:pPr defTabSz="911291">
              <a:defRPr/>
            </a:pPr>
            <a:r>
              <a:rPr lang="fr-CA" sz="1400" u="sng" dirty="0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Google + Facebook accaparent majorité revenus publicitaires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000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Le consommateur est dorénavant en quête d’expériences</a:t>
            </a: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« Magasins concepts » qui réinventent expérience du magasinage; 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Transformation de l’Hôtel Reine Elizabeth (Sid Lee Architecture) = concept novateur hôtel-galerie 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Une nouvelle offre de spectacles et divertissements immersifs</a:t>
            </a: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Projet PY1 (Lune Rouge) dans le Vieux-Port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Cérémonie d’ouverture des jeux de Sotchi (entreprise montréalaise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PixMob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avec pendentifs lumineux)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Cité Mémoire (Montréal en Histoire) et application mobile</a:t>
            </a:r>
          </a:p>
          <a:p>
            <a:pPr defTabSz="911291">
              <a:defRPr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Émergence de réalité virtuelle au service de plusieurs activités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Autrefois associé aux jeux vidéos, RV maintenant intégrée dans: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Arts de la scène (ex. Montréal Complètement Cirque_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Musique (studio Turbulent a produit vidéoclip pour groupe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Valaire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916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Émergence de nouveaux modèles de commercialisation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Marché des formats :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créateur développe concept d’origine et vend droits d’exploitation en échange redevances. Exemples: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Télé: </a:t>
            </a:r>
            <a:r>
              <a:rPr lang="fr-CA" sz="1400" i="1" dirty="0">
                <a:latin typeface="Arial" panose="020B0604020202020204" pitchFamily="34" charset="0"/>
                <a:cs typeface="Arial" panose="020B0604020202020204" pitchFamily="34" charset="0"/>
              </a:rPr>
              <a:t>Un gars, une fille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fr-CA" sz="1400" i="1" dirty="0">
                <a:latin typeface="Arial" panose="020B0604020202020204" pitchFamily="34" charset="0"/>
                <a:cs typeface="Arial" panose="020B0604020202020204" pitchFamily="34" charset="0"/>
              </a:rPr>
              <a:t>Les beaux malaises; 19-2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Expérientiel :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Foresta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Lumina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de Moment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Tournées,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cocréations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codiffusions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internationales.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Exemples: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SAT CIRCUIT (tournée internationale)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Achat de licences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Studio montréalais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achète droits pour jeu mobile Game of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Thrones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(propriété HBO)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Plus que jamais, entreprises créatives doivent demeurer agiles et adapter modèles d’affaires en continu.</a:t>
            </a:r>
          </a:p>
          <a:p>
            <a:pPr marL="170867" indent="-170867">
              <a:buFont typeface="Wingdings" panose="05000000000000000000" pitchFamily="2" charset="2"/>
              <a:buChar char="Ø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 maîtrise de la commercialisation =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essentielle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892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Dans plusieurs domaines,  des entreprises québécoises et de nombreux artistes font figure d’ambassadeurs de la créativité montréalaise</a:t>
            </a:r>
          </a:p>
          <a:p>
            <a:pPr marL="170863" indent="-170863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représentent une force économique et créent des emplois de qualité dans des secteurs d’avenir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Notre définition s’inspire de celle du Royaume-Uni, développée en 1998 et qui fait consensus depuis :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Une « industrie créative » -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industrie qui trouve son origine dans la créativité, les compétences et le talent d’une personne, et qui a un fort potentiel de croissance et d’emploi à travers la production et l’exploitation de la propriété intellectuelle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655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Retour à Michel 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Remercier Céline, qui quitte la scène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896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6 axes stratégiques afin de demeurer à avant-garde, conserver nos acquis et maintenir position enviable.</a:t>
            </a:r>
          </a:p>
          <a:p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Wingdings" panose="05000000000000000000" pitchFamily="2" charset="2"/>
              <a:buChar char="Ø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Saluer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les politiques culturelles des différents paliers GVT qui reconnaissent certains enjeux</a:t>
            </a:r>
          </a:p>
          <a:p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Wingdings" panose="05000000000000000000" pitchFamily="2" charset="2"/>
              <a:buChar char="Ø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Nous invitons décideurs et acteurs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du milieu à se les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approprier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mettre en œuvre </a:t>
            </a:r>
          </a:p>
          <a:p>
            <a:pPr marL="626513" lvl="1" indent="-170867">
              <a:buFont typeface="Wingdings" panose="05000000000000000000" pitchFamily="2" charset="2"/>
              <a:buChar char="Ø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La pérennité des IC en dépendent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7857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L’étude identifie 24 mesures clés. Voici quelques unes des recommandations stratégiques, et je vous invite à toutes les consulter dans notre étude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Multiplier les lieux de création et d’expérimentation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Promouvoir à l’étranger les professions où l’on observe un resserrement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Demander des engagements clairs d’investissements local de la part de diffuseurs étrangers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Accroître l’expertise en commercialisation numérique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Favoriser les regroupements d’acteurs autour de plateformes communes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Adapter le régime fiscal à l’économie numérique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4246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Pour lancer forum, c’est un plaisir de compter sur la présence de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Valérie Plante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Mme la mairesse, votre présence ici témoigne que vous partagez avec nous le constat de l’importance des IC pour notre ville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La vision d’une ville qui a la créativité dans son ADN</a:t>
            </a:r>
          </a:p>
          <a:p>
            <a:pPr marL="170867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Un des secteurs stratégiques de développement économique identifiés par la Ville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1291"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C’est un de nos grands éléments de fierté pour attirer la jeunesse et les talents et créer de la valeur 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Anecdote de comparaison avec </a:t>
            </a:r>
            <a:r>
              <a:rPr lang="fr-CA" sz="1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Genève, à l’invitation du maire de Genève</a:t>
            </a: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maturité collective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Nos industries créatives sont des véhicules identitaires et des vecteurs économiques puissants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865" indent="-170865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865" indent="-170865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Montréal compte un bassin considérable de talents hautement qualifiés qui lui permet de se démarquer comme pôle incontournable de créativité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Il y a lieu d’être fiers du remarquable travail de nos créateurs, de nos entreprises et de nos institutions au fil des ans</a:t>
            </a:r>
          </a:p>
          <a:p>
            <a:endParaRPr lang="fr-CA" sz="1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Prochaine étape: créer davantage de champions qui feront rayonner la métropole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Mme la mairesse, vous pouvez compter sur l’appui de la communauté d’affaires pour accompagner les entreprises dans leur évolution</a:t>
            </a:r>
          </a:p>
          <a:p>
            <a:pPr marL="740424" lvl="1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et relever les défis auxquels elles sont appelées à faire face pour consolider leur potentiel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Sans plus tarder, je vous prie d’accueillir la mairesse de Montréal et présidente de la CMM, Madame Valérie Plante!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034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Quand on pense aux entreprises/personnalités faisant rayonner MTL,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on pense automatiquement à nos créateurs</a:t>
            </a:r>
          </a:p>
          <a:p>
            <a:pPr marL="1082158" lvl="2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Cirque du Soleil – </a:t>
            </a:r>
            <a:r>
              <a:rPr lang="fr-C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avons reçu Guy </a:t>
            </a:r>
            <a:r>
              <a:rPr lang="fr-CA" sz="1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Laliberté</a:t>
            </a:r>
            <a:r>
              <a:rPr lang="fr-CA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Leaders internationaux Bell le 8 novembre</a:t>
            </a:r>
          </a:p>
          <a:p>
            <a:pPr marL="1082158" lvl="2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Cavalia</a:t>
            </a: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Stingray</a:t>
            </a: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Moment </a:t>
            </a:r>
            <a:r>
              <a:rPr lang="fr-CA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</a:t>
            </a: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1082158" lvl="2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Xavier Dolan, Céline Dion, Denis Villeneuve, Jean-Luc Vallée, Arcade </a:t>
            </a:r>
            <a:r>
              <a:rPr lang="fr-CA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</a:p>
          <a:p>
            <a:pPr marL="911291" lvl="2" defTabSz="911291">
              <a:defRPr/>
            </a:pPr>
            <a:endParaRPr lang="fr-CA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Leur succès à l’étranger fait rayonner la « marque » Montréal comme métropole branchée et dynamique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stimule les investissements et le tourisme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donne envie aux étudiants et aux talents du monde entier s’installer dans une plaque tournante créative prisée</a:t>
            </a:r>
          </a:p>
          <a:p>
            <a:pPr marL="170865" indent="-170865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Montréal est d’ailleurs une des 116 villes de design de l’UNESCO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2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IC sont au cœur des interventions de la Chambre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Forums stratégiques : 2013 et 2018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Études : 2013 et 2018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Mémoires</a:t>
            </a:r>
          </a:p>
          <a:p>
            <a:pPr marL="626513" lvl="1" indent="-170867" defTabSz="911291">
              <a:buFont typeface="Arial" panose="020B0604020202020204" pitchFamily="34" charset="0"/>
              <a:buChar char="•"/>
              <a:defRPr/>
            </a:pPr>
            <a:r>
              <a:rPr lang="fr-CA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d’action (« Montréal, métropole culturelle » en 2007)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985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Les trois blocs du forum d’aujourd’hui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1-Innovation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Préparer la révolution numérique et technologique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Explorer de nouvelles avenues de financement et de croissance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2-Internationalisation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Bâtir sur nos succès pour exporter nos produits et talents à l’étranger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Faire du génie créatif de la métropole un levier de développement économique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3-Collaboration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Explorer de nouveaux modèles d’affaires</a:t>
            </a:r>
          </a:p>
          <a:p>
            <a:pPr marL="284778" indent="-284778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Miser sur la force de l’écosystème créatif québécois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3419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spcBef>
                <a:spcPts val="1196"/>
              </a:spcBef>
              <a:defRPr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Pourquoi une nouvelle étude?</a:t>
            </a:r>
          </a:p>
          <a:p>
            <a:pPr defTabSz="911291">
              <a:spcBef>
                <a:spcPts val="1196"/>
              </a:spcBef>
              <a:defRPr/>
            </a:pP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L’étude de 2013 est l’une des publications les plus citées de la Chambre</a:t>
            </a:r>
          </a:p>
          <a:p>
            <a:pPr marL="626513" lvl="1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Encore aujourd’hui, nos données reprises par acteurs des différents sous-secteurs</a:t>
            </a:r>
          </a:p>
          <a:p>
            <a:pPr marL="626513" lvl="1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Demande du milieu – et ils avaient raison</a:t>
            </a:r>
          </a:p>
          <a:p>
            <a:pPr marL="170867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Faire le point :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mise à jour du portrait statistique</a:t>
            </a:r>
          </a:p>
          <a:p>
            <a:pPr marL="170867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Identifier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nouvelles réalités et transformations</a:t>
            </a:r>
          </a:p>
          <a:p>
            <a:pPr marL="626513" lvl="1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u="sng" dirty="0">
                <a:latin typeface="Arial" panose="020B0604020202020204" pitchFamily="34" charset="0"/>
                <a:cs typeface="Arial" panose="020B0604020202020204" pitchFamily="34" charset="0"/>
              </a:rPr>
              <a:t>Constat préliminaire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: l’émergence du numérique entraîne changements rapides</a:t>
            </a:r>
          </a:p>
          <a:p>
            <a:pPr marL="170867" indent="-170867">
              <a:spcBef>
                <a:spcPts val="1196"/>
              </a:spcBef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Formuler des axes d’intervention :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 nécessité d’entrer en mode solution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819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Passer la parole à Céline Huot, vice-présidente, Stratégie et développement organisationnel, qui présentera notre étude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770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Premier grand constat :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les industries créatives demeurent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une source de richesse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CA" sz="1400" dirty="0" err="1">
                <a:latin typeface="Arial" panose="020B0604020202020204" pitchFamily="34" charset="0"/>
                <a:cs typeface="Arial" panose="020B0604020202020204" pitchFamily="34" charset="0"/>
              </a:rPr>
              <a:t>Qc</a:t>
            </a: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Chiffres de l’étude 2013 :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8,6G$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en retombées (hausse de 800M$ de 2013 à 2017) dont 5,8G$ en retombées directes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782 M$ revenus fiscaux &amp; 789M$ parafiscaux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737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À retenir :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le dynamisme des IC à MTL reflété par les chiffres de l’emploi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Croissance emploi + rapide (1,6% /an en moyenne) dans les IC que dans l’ensemble de l’économie de MTL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On lit souvent dans journaux des annonces de nouveaux studios qui s’installent (ex. 20, 50, 100 emplois)</a:t>
            </a:r>
          </a:p>
          <a:p>
            <a:pPr marL="626513" lvl="1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Au cumul, 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ce sont 10 000 personnes de +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qui travaillent dans les IC (comparativement à 2013) !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Chiffres de l’étude de 2013: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4,6% de l’emploi total (hausse de 1/10 pt de % de 2013 à 2017)</a:t>
            </a:r>
          </a:p>
          <a:p>
            <a:pPr marL="170867" indent="-170867">
              <a:buFont typeface="Arial" panose="020B0604020202020204" pitchFamily="34" charset="0"/>
              <a:buChar char="•"/>
            </a:pP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91 500 emplois directs (hausse de ~10 000 emplois de 2013 à 2017)</a:t>
            </a:r>
          </a:p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Autre caractéristique des IC :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proportion élevée de travailleurs autonomes (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27,7% </a:t>
            </a:r>
            <a:r>
              <a:rPr lang="fr-CA" sz="1400" dirty="0">
                <a:latin typeface="Arial" panose="020B0604020202020204" pitchFamily="34" charset="0"/>
                <a:cs typeface="Arial" panose="020B0604020202020204" pitchFamily="34" charset="0"/>
              </a:rPr>
              <a:t>de l’emploi total).</a:t>
            </a:r>
          </a:p>
          <a:p>
            <a:endParaRPr lang="fr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857BA-0ED1-4935-905A-E896D8A9D17D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791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Framb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21637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001" y="797932"/>
            <a:ext cx="3300479" cy="722172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935538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7688" y="4689450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8" name="Ellipse 7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39518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540000" y="2609850"/>
            <a:ext cx="11112000" cy="3708149"/>
          </a:xfrm>
        </p:spPr>
        <p:txBody>
          <a:bodyPr numCol="3" spcCol="540000"/>
          <a:lstStyle>
            <a:lvl1pPr>
              <a:defRPr sz="1200">
                <a:latin typeface="+mn-lt"/>
              </a:defRPr>
            </a:lvl1pPr>
            <a:lvl2pPr>
              <a:defRPr sz="105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900"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11112000" cy="45402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81411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67244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4927600" y="4235198"/>
            <a:ext cx="67244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044033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8" name="Espace réservé pour une image  4"/>
          <p:cNvSpPr>
            <a:spLocks noGrp="1"/>
          </p:cNvSpPr>
          <p:nvPr>
            <p:ph type="pic" sz="quarter" idx="11"/>
          </p:nvPr>
        </p:nvSpPr>
        <p:spPr>
          <a:xfrm>
            <a:off x="4927600" y="4235198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1" name="Espace réservé pour une image  4"/>
          <p:cNvSpPr>
            <a:spLocks noGrp="1"/>
          </p:cNvSpPr>
          <p:nvPr>
            <p:ph type="pic" sz="quarter" idx="12"/>
          </p:nvPr>
        </p:nvSpPr>
        <p:spPr>
          <a:xfrm>
            <a:off x="8362701" y="2031999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12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8362701" y="4235198"/>
            <a:ext cx="3289300" cy="2082801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9" name="Espace réservé du texte 45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59318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/>
          </p:nvPr>
        </p:nvSpPr>
        <p:spPr>
          <a:xfrm>
            <a:off x="4927600" y="2031999"/>
            <a:ext cx="6724400" cy="4286000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97194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4927600" y="2031999"/>
            <a:ext cx="6724400" cy="4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790700" cy="4285999"/>
          </a:xfrm>
        </p:spPr>
        <p:txBody>
          <a:bodyPr/>
          <a:lstStyle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18989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larg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540000" y="2031999"/>
            <a:ext cx="11112000" cy="428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4026874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4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027630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-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8127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43804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2184303"/>
            <a:ext cx="3300480" cy="9653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 de la</a:t>
            </a:r>
            <a:br>
              <a:rPr lang="fr-FR" dirty="0"/>
            </a:br>
            <a:r>
              <a:rPr lang="fr-FR" dirty="0"/>
              <a:t>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0480" y="2184303"/>
            <a:ext cx="6731520" cy="4133696"/>
          </a:xfrm>
        </p:spPr>
        <p:txBody>
          <a:bodyPr anchor="t"/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/>
            </a:lvl1pPr>
            <a:lvl2pPr marL="355600" indent="0">
              <a:spcBef>
                <a:spcPts val="0"/>
              </a:spcBef>
              <a:defRPr sz="1400"/>
            </a:lvl2pPr>
            <a:lvl3pPr marL="622300" indent="-228600">
              <a:spcBef>
                <a:spcPts val="0"/>
              </a:spcBef>
              <a:defRPr/>
            </a:lvl3pPr>
            <a:lvl4pPr marL="1079500" indent="-228600"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2255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25129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438048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40000" y="2184303"/>
            <a:ext cx="3300480" cy="965394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Agenda de la</a:t>
            </a:r>
            <a:br>
              <a:rPr lang="fr-FR" dirty="0"/>
            </a:br>
            <a:r>
              <a:rPr lang="fr-FR" dirty="0"/>
              <a:t>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20480" y="2184303"/>
            <a:ext cx="6731520" cy="4133696"/>
          </a:xfrm>
        </p:spPr>
        <p:txBody>
          <a:bodyPr anchor="t"/>
          <a:lstStyle>
            <a:lvl1pPr marL="342900" indent="-342900">
              <a:buClr>
                <a:schemeClr val="accent1"/>
              </a:buClr>
              <a:buFont typeface="+mj-lt"/>
              <a:buAutoNum type="arabicPeriod"/>
              <a:defRPr/>
            </a:lvl1pPr>
            <a:lvl2pPr marL="355600" indent="0">
              <a:spcBef>
                <a:spcPts val="0"/>
              </a:spcBef>
              <a:defRPr sz="1400"/>
            </a:lvl2pPr>
            <a:lvl3pPr marL="622300" indent="-228600">
              <a:spcBef>
                <a:spcPts val="0"/>
              </a:spcBef>
              <a:defRPr/>
            </a:lvl3pPr>
            <a:lvl4pPr marL="1079500" indent="-228600"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63273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Texture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1248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7811521" cy="631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 userDrawn="1"/>
        </p:nvSpPr>
        <p:spPr>
          <a:xfrm>
            <a:off x="7811520" y="0"/>
            <a:ext cx="4380480" cy="6317999"/>
          </a:xfrm>
          <a:prstGeom prst="rect">
            <a:avLst/>
          </a:prstGeom>
          <a:blipFill dpi="0" rotWithShape="1">
            <a:blip r:embed="rId6"/>
            <a:srcRect/>
            <a:tile tx="0" ty="0" sx="90000" sy="9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539999" y="2010135"/>
            <a:ext cx="6584701" cy="36322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11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6071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7" name="Ellipse 6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" name="Ellipse 7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926389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- Textur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6917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-1" y="0"/>
            <a:ext cx="7811521" cy="631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contenu 2"/>
          <p:cNvSpPr>
            <a:spLocks noGrp="1"/>
          </p:cNvSpPr>
          <p:nvPr>
            <p:ph idx="10"/>
          </p:nvPr>
        </p:nvSpPr>
        <p:spPr>
          <a:xfrm>
            <a:off x="539999" y="2010135"/>
            <a:ext cx="6584701" cy="3746597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11520" y="0"/>
            <a:ext cx="4380480" cy="6317999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4169632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21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éparateur num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0" y="3657600"/>
            <a:ext cx="4318000" cy="1174750"/>
          </a:xfrm>
        </p:spPr>
        <p:txBody>
          <a:bodyPr anchor="t"/>
          <a:lstStyle>
            <a:lvl1pPr algn="ctr">
              <a:defRPr sz="200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600">
                <a:solidFill>
                  <a:schemeClr val="bg1"/>
                </a:solidFill>
                <a:latin typeface="+mn-lt"/>
              </a:defRPr>
            </a:lvl2pPr>
            <a:lvl3pPr marL="0" indent="0"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5946775" y="3429000"/>
            <a:ext cx="29845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937000" y="2076451"/>
            <a:ext cx="4318000" cy="1250950"/>
          </a:xfrm>
        </p:spPr>
        <p:txBody>
          <a:bodyPr anchor="b"/>
          <a:lstStyle>
            <a:lvl1pPr algn="ctr">
              <a:defRPr sz="6600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2400"/>
              </a:spcBef>
              <a:defRPr sz="2000">
                <a:solidFill>
                  <a:schemeClr val="bg1"/>
                </a:solidFill>
                <a:latin typeface="+mj-lt"/>
              </a:defRPr>
            </a:lvl2pPr>
            <a:lvl3pPr marL="0" indent="0"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9852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Texture g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9466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Diapositive think-cell" r:id="rId4" imgW="359" imgH="360" progId="TCLayout.ActiveDocument.1">
                  <p:embed/>
                </p:oleObj>
              </mc:Choice>
              <mc:Fallback>
                <p:oleObj name="Diapositive think-cell" r:id="rId4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486862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Texture framb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104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latin typeface="+mn-lt"/>
            </a:endParaRPr>
          </a:p>
        </p:txBody>
      </p:sp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4030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Diapositive think-cell" r:id="rId5" imgW="359" imgH="360" progId="TCLayout.ActiveDocument.1">
                  <p:embed/>
                </p:oleObj>
              </mc:Choice>
              <mc:Fallback>
                <p:oleObj name="Diapositive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70878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6700385" cy="238760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6700385" cy="18161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tx2"/>
                </a:solidFill>
                <a:latin typeface="+mn-lt"/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7835900" y="0"/>
            <a:ext cx="4356099" cy="6858000"/>
          </a:xfrm>
          <a:solidFill>
            <a:schemeClr val="bg2"/>
          </a:solidFill>
        </p:spPr>
        <p:txBody>
          <a:bodyPr/>
          <a:lstStyle/>
          <a:p>
            <a:r>
              <a:rPr lang="fr-FR"/>
              <a:t>Cliquez sur l'icône pour ajouter une image</a:t>
            </a:r>
            <a:endParaRPr lang="fr-CA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12" name="Ellipse 11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96431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- Gr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1320800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40000" y="4092575"/>
            <a:ext cx="9144000" cy="1816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600"/>
              </a:spcBef>
              <a:defRPr sz="1400" i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547688" y="3833813"/>
            <a:ext cx="3833534" cy="36000"/>
            <a:chOff x="619125" y="6829425"/>
            <a:chExt cx="3833534" cy="36000"/>
          </a:xfrm>
          <a:solidFill>
            <a:schemeClr val="bg1"/>
          </a:solidFill>
        </p:grpSpPr>
        <p:sp>
          <p:nvSpPr>
            <p:cNvPr id="8" name="Ellipse 7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161970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111120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46" name="Espace réservé du texte 45"/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sz="900" b="0" i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175547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52860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6366000" y="2032000"/>
            <a:ext cx="52562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5" name="Espace réservé du texte 45"/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309006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000" y="2032000"/>
            <a:ext cx="33440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424000" y="2032000"/>
            <a:ext cx="33440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1"/>
          </p:nvPr>
        </p:nvSpPr>
        <p:spPr>
          <a:xfrm>
            <a:off x="8308000" y="2032000"/>
            <a:ext cx="3344000" cy="428599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  <p:sp>
        <p:nvSpPr>
          <p:cNvPr id="6" name="Espace réservé du texte 45"/>
          <p:cNvSpPr>
            <a:spLocks noGrp="1"/>
          </p:cNvSpPr>
          <p:nvPr>
            <p:ph type="body" sz="quarter" idx="12" hasCustomPrompt="1"/>
          </p:nvPr>
        </p:nvSpPr>
        <p:spPr>
          <a:xfrm>
            <a:off x="540000" y="6550025"/>
            <a:ext cx="10236200" cy="241300"/>
          </a:xfrm>
        </p:spPr>
        <p:txBody>
          <a:bodyPr/>
          <a:lstStyle>
            <a:lvl1pPr>
              <a:defRPr lang="fr-FR" sz="9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fr-FR" dirty="0"/>
              <a:t>Source : </a:t>
            </a:r>
          </a:p>
        </p:txBody>
      </p:sp>
    </p:spTree>
    <p:extLst>
      <p:ext uri="{BB962C8B-B14F-4D97-AF65-F5344CB8AC3E}">
        <p14:creationId xmlns:p14="http://schemas.microsoft.com/office/powerpoint/2010/main" val="212897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473549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Diapositive think-cell" r:id="rId26" imgW="359" imgH="360" progId="TCLayout.ActiveDocument.1">
                  <p:embed/>
                </p:oleObj>
              </mc:Choice>
              <mc:Fallback>
                <p:oleObj name="Diapositive think-cell" r:id="rId2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0" cy="965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0000" y="2032000"/>
            <a:ext cx="11112000" cy="4285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1" name="ZoneTexte 10"/>
          <p:cNvSpPr txBox="1"/>
          <p:nvPr/>
        </p:nvSpPr>
        <p:spPr>
          <a:xfrm>
            <a:off x="11682162" y="6548798"/>
            <a:ext cx="31899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CA" sz="1000" baseline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r-CA" sz="1000" dirty="0">
                <a:solidFill>
                  <a:schemeClr val="accent1"/>
                </a:solidFill>
                <a:latin typeface="Buenos Aires Light" panose="00000400000000000000" pitchFamily="50" charset="0"/>
              </a:rPr>
              <a:t> </a:t>
            </a:r>
            <a:r>
              <a:rPr lang="fr-CA" sz="1000" dirty="0">
                <a:solidFill>
                  <a:schemeClr val="accent2"/>
                </a:solidFill>
                <a:latin typeface="Buenos Aires Light" panose="00000400000000000000" pitchFamily="50" charset="0"/>
              </a:rPr>
              <a:t> </a:t>
            </a:r>
            <a:fld id="{DABF1223-E539-4E2B-A86E-4D8F54BFE6BD}" type="slidenum">
              <a:rPr lang="fr-CA" sz="1000" smtClean="0">
                <a:solidFill>
                  <a:schemeClr val="tx1"/>
                </a:solidFill>
                <a:latin typeface="+mn-lt"/>
              </a:rPr>
              <a:pPr algn="l"/>
              <a:t>‹N°›</a:t>
            </a:fld>
            <a:endParaRPr lang="fr-CA" sz="1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547688" y="1611313"/>
            <a:ext cx="3833534" cy="36000"/>
            <a:chOff x="619125" y="6829425"/>
            <a:chExt cx="3833534" cy="36000"/>
          </a:xfrm>
          <a:solidFill>
            <a:schemeClr val="tx1"/>
          </a:solidFill>
        </p:grpSpPr>
        <p:sp>
          <p:nvSpPr>
            <p:cNvPr id="9" name="Ellipse 8"/>
            <p:cNvSpPr/>
            <p:nvPr/>
          </p:nvSpPr>
          <p:spPr>
            <a:xfrm>
              <a:off x="6191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91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Ellipse 11"/>
            <p:cNvSpPr/>
            <p:nvPr/>
          </p:nvSpPr>
          <p:spPr>
            <a:xfrm>
              <a:off x="8191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Ellipse 12"/>
            <p:cNvSpPr/>
            <p:nvPr/>
          </p:nvSpPr>
          <p:spPr>
            <a:xfrm>
              <a:off x="9191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0191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1191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2191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31920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41922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51923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61924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71925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81926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1928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01929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930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21931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31932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/>
            <p:cNvSpPr/>
            <p:nvPr/>
          </p:nvSpPr>
          <p:spPr>
            <a:xfrm>
              <a:off x="241934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51935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Ellipse 30"/>
            <p:cNvSpPr/>
            <p:nvPr/>
          </p:nvSpPr>
          <p:spPr>
            <a:xfrm>
              <a:off x="261936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71937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Ellipse 32"/>
            <p:cNvSpPr/>
            <p:nvPr/>
          </p:nvSpPr>
          <p:spPr>
            <a:xfrm>
              <a:off x="281938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Ellipse 33"/>
            <p:cNvSpPr/>
            <p:nvPr/>
          </p:nvSpPr>
          <p:spPr>
            <a:xfrm>
              <a:off x="291940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01941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6" name="Ellipse 35"/>
            <p:cNvSpPr/>
            <p:nvPr/>
          </p:nvSpPr>
          <p:spPr>
            <a:xfrm>
              <a:off x="311942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21943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31944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9" name="Ellipse 38"/>
            <p:cNvSpPr/>
            <p:nvPr/>
          </p:nvSpPr>
          <p:spPr>
            <a:xfrm>
              <a:off x="341946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51947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1" name="Ellipse 40"/>
            <p:cNvSpPr/>
            <p:nvPr/>
          </p:nvSpPr>
          <p:spPr>
            <a:xfrm>
              <a:off x="361948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71949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3" name="Ellipse 42"/>
            <p:cNvSpPr/>
            <p:nvPr/>
          </p:nvSpPr>
          <p:spPr>
            <a:xfrm>
              <a:off x="381658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91659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5" name="Ellipse 44"/>
            <p:cNvSpPr/>
            <p:nvPr/>
          </p:nvSpPr>
          <p:spPr>
            <a:xfrm>
              <a:off x="4016611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6" name="Ellipse 45"/>
            <p:cNvSpPr/>
            <p:nvPr/>
          </p:nvSpPr>
          <p:spPr>
            <a:xfrm>
              <a:off x="4116623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7" name="Ellipse 46"/>
            <p:cNvSpPr/>
            <p:nvPr/>
          </p:nvSpPr>
          <p:spPr>
            <a:xfrm>
              <a:off x="4216635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316647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416659" y="6829425"/>
              <a:ext cx="36000" cy="3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6" name="Connecteur droit 5"/>
          <p:cNvCxnSpPr/>
          <p:nvPr/>
        </p:nvCxnSpPr>
        <p:spPr>
          <a:xfrm>
            <a:off x="11668125" y="6559154"/>
            <a:ext cx="0" cy="135731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1"/>
          <p:cNvGrpSpPr>
            <a:grpSpLocks noChangeAspect="1"/>
          </p:cNvGrpSpPr>
          <p:nvPr/>
        </p:nvGrpSpPr>
        <p:grpSpPr bwMode="auto">
          <a:xfrm>
            <a:off x="11313852" y="6461114"/>
            <a:ext cx="249238" cy="282574"/>
            <a:chOff x="6330" y="4070"/>
            <a:chExt cx="157" cy="178"/>
          </a:xfrm>
          <a:solidFill>
            <a:schemeClr val="tx1"/>
          </a:solidFill>
        </p:grpSpPr>
        <p:sp>
          <p:nvSpPr>
            <p:cNvPr id="55" name="Freeform 52"/>
            <p:cNvSpPr>
              <a:spLocks/>
            </p:cNvSpPr>
            <p:nvPr userDrawn="1"/>
          </p:nvSpPr>
          <p:spPr bwMode="auto">
            <a:xfrm>
              <a:off x="6381" y="4126"/>
              <a:ext cx="106" cy="122"/>
            </a:xfrm>
            <a:custGeom>
              <a:avLst/>
              <a:gdLst>
                <a:gd name="T0" fmla="*/ 401 w 408"/>
                <a:gd name="T1" fmla="*/ 0 h 472"/>
                <a:gd name="T2" fmla="*/ 399 w 408"/>
                <a:gd name="T3" fmla="*/ 0 h 472"/>
                <a:gd name="T4" fmla="*/ 391 w 408"/>
                <a:gd name="T5" fmla="*/ 2 h 472"/>
                <a:gd name="T6" fmla="*/ 213 w 408"/>
                <a:gd name="T7" fmla="*/ 164 h 472"/>
                <a:gd name="T8" fmla="*/ 204 w 408"/>
                <a:gd name="T9" fmla="*/ 167 h 472"/>
                <a:gd name="T10" fmla="*/ 196 w 408"/>
                <a:gd name="T11" fmla="*/ 164 h 472"/>
                <a:gd name="T12" fmla="*/ 17 w 408"/>
                <a:gd name="T13" fmla="*/ 2 h 472"/>
                <a:gd name="T14" fmla="*/ 9 w 408"/>
                <a:gd name="T15" fmla="*/ 0 h 472"/>
                <a:gd name="T16" fmla="*/ 8 w 408"/>
                <a:gd name="T17" fmla="*/ 0 h 472"/>
                <a:gd name="T18" fmla="*/ 0 w 408"/>
                <a:gd name="T19" fmla="*/ 9 h 472"/>
                <a:gd name="T20" fmla="*/ 0 w 408"/>
                <a:gd name="T21" fmla="*/ 16 h 472"/>
                <a:gd name="T22" fmla="*/ 0 w 408"/>
                <a:gd name="T23" fmla="*/ 462 h 472"/>
                <a:gd name="T24" fmla="*/ 10 w 408"/>
                <a:gd name="T25" fmla="*/ 472 h 472"/>
                <a:gd name="T26" fmla="*/ 10 w 408"/>
                <a:gd name="T27" fmla="*/ 472 h 472"/>
                <a:gd name="T28" fmla="*/ 20 w 408"/>
                <a:gd name="T29" fmla="*/ 462 h 472"/>
                <a:gd name="T30" fmla="*/ 20 w 408"/>
                <a:gd name="T31" fmla="*/ 48 h 472"/>
                <a:gd name="T32" fmla="*/ 31 w 408"/>
                <a:gd name="T33" fmla="*/ 43 h 472"/>
                <a:gd name="T34" fmla="*/ 188 w 408"/>
                <a:gd name="T35" fmla="*/ 185 h 472"/>
                <a:gd name="T36" fmla="*/ 204 w 408"/>
                <a:gd name="T37" fmla="*/ 191 h 472"/>
                <a:gd name="T38" fmla="*/ 221 w 408"/>
                <a:gd name="T39" fmla="*/ 184 h 472"/>
                <a:gd name="T40" fmla="*/ 378 w 408"/>
                <a:gd name="T41" fmla="*/ 43 h 472"/>
                <a:gd name="T42" fmla="*/ 389 w 408"/>
                <a:gd name="T43" fmla="*/ 48 h 472"/>
                <a:gd name="T44" fmla="*/ 389 w 408"/>
                <a:gd name="T45" fmla="*/ 462 h 472"/>
                <a:gd name="T46" fmla="*/ 399 w 408"/>
                <a:gd name="T47" fmla="*/ 472 h 472"/>
                <a:gd name="T48" fmla="*/ 399 w 408"/>
                <a:gd name="T49" fmla="*/ 472 h 472"/>
                <a:gd name="T50" fmla="*/ 408 w 408"/>
                <a:gd name="T51" fmla="*/ 462 h 472"/>
                <a:gd name="T52" fmla="*/ 408 w 408"/>
                <a:gd name="T53" fmla="*/ 16 h 472"/>
                <a:gd name="T54" fmla="*/ 408 w 408"/>
                <a:gd name="T55" fmla="*/ 9 h 472"/>
                <a:gd name="T56" fmla="*/ 401 w 408"/>
                <a:gd name="T57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8" h="472">
                  <a:moveTo>
                    <a:pt x="401" y="0"/>
                  </a:moveTo>
                  <a:cubicBezTo>
                    <a:pt x="401" y="0"/>
                    <a:pt x="400" y="0"/>
                    <a:pt x="399" y="0"/>
                  </a:cubicBezTo>
                  <a:cubicBezTo>
                    <a:pt x="394" y="0"/>
                    <a:pt x="392" y="1"/>
                    <a:pt x="391" y="2"/>
                  </a:cubicBezTo>
                  <a:cubicBezTo>
                    <a:pt x="213" y="164"/>
                    <a:pt x="213" y="164"/>
                    <a:pt x="213" y="164"/>
                  </a:cubicBezTo>
                  <a:cubicBezTo>
                    <a:pt x="210" y="166"/>
                    <a:pt x="207" y="167"/>
                    <a:pt x="204" y="167"/>
                  </a:cubicBezTo>
                  <a:cubicBezTo>
                    <a:pt x="201" y="167"/>
                    <a:pt x="198" y="166"/>
                    <a:pt x="196" y="16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62"/>
                    <a:pt x="0" y="462"/>
                    <a:pt x="0" y="462"/>
                  </a:cubicBezTo>
                  <a:cubicBezTo>
                    <a:pt x="0" y="467"/>
                    <a:pt x="4" y="472"/>
                    <a:pt x="10" y="472"/>
                  </a:cubicBezTo>
                  <a:cubicBezTo>
                    <a:pt x="10" y="472"/>
                    <a:pt x="10" y="472"/>
                    <a:pt x="10" y="472"/>
                  </a:cubicBezTo>
                  <a:cubicBezTo>
                    <a:pt x="15" y="472"/>
                    <a:pt x="20" y="467"/>
                    <a:pt x="20" y="46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2"/>
                    <a:pt x="26" y="39"/>
                    <a:pt x="31" y="43"/>
                  </a:cubicBezTo>
                  <a:cubicBezTo>
                    <a:pt x="188" y="185"/>
                    <a:pt x="188" y="185"/>
                    <a:pt x="188" y="185"/>
                  </a:cubicBezTo>
                  <a:cubicBezTo>
                    <a:pt x="193" y="190"/>
                    <a:pt x="199" y="191"/>
                    <a:pt x="204" y="191"/>
                  </a:cubicBezTo>
                  <a:cubicBezTo>
                    <a:pt x="210" y="191"/>
                    <a:pt x="214" y="190"/>
                    <a:pt x="221" y="184"/>
                  </a:cubicBezTo>
                  <a:cubicBezTo>
                    <a:pt x="378" y="43"/>
                    <a:pt x="378" y="43"/>
                    <a:pt x="378" y="43"/>
                  </a:cubicBezTo>
                  <a:cubicBezTo>
                    <a:pt x="382" y="39"/>
                    <a:pt x="389" y="42"/>
                    <a:pt x="389" y="48"/>
                  </a:cubicBezTo>
                  <a:cubicBezTo>
                    <a:pt x="389" y="462"/>
                    <a:pt x="389" y="462"/>
                    <a:pt x="389" y="462"/>
                  </a:cubicBezTo>
                  <a:cubicBezTo>
                    <a:pt x="389" y="467"/>
                    <a:pt x="393" y="472"/>
                    <a:pt x="399" y="472"/>
                  </a:cubicBezTo>
                  <a:cubicBezTo>
                    <a:pt x="399" y="472"/>
                    <a:pt x="399" y="472"/>
                    <a:pt x="399" y="472"/>
                  </a:cubicBezTo>
                  <a:cubicBezTo>
                    <a:pt x="404" y="472"/>
                    <a:pt x="408" y="467"/>
                    <a:pt x="408" y="462"/>
                  </a:cubicBezTo>
                  <a:cubicBezTo>
                    <a:pt x="408" y="16"/>
                    <a:pt x="408" y="16"/>
                    <a:pt x="408" y="16"/>
                  </a:cubicBezTo>
                  <a:cubicBezTo>
                    <a:pt x="408" y="9"/>
                    <a:pt x="408" y="9"/>
                    <a:pt x="408" y="9"/>
                  </a:cubicBezTo>
                  <a:cubicBezTo>
                    <a:pt x="408" y="5"/>
                    <a:pt x="405" y="1"/>
                    <a:pt x="4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6" name="Freeform 53"/>
            <p:cNvSpPr>
              <a:spLocks/>
            </p:cNvSpPr>
            <p:nvPr userDrawn="1"/>
          </p:nvSpPr>
          <p:spPr bwMode="auto">
            <a:xfrm>
              <a:off x="6330" y="4126"/>
              <a:ext cx="46" cy="122"/>
            </a:xfrm>
            <a:custGeom>
              <a:avLst/>
              <a:gdLst>
                <a:gd name="T0" fmla="*/ 167 w 175"/>
                <a:gd name="T1" fmla="*/ 135 h 472"/>
                <a:gd name="T2" fmla="*/ 17 w 175"/>
                <a:gd name="T3" fmla="*/ 2 h 472"/>
                <a:gd name="T4" fmla="*/ 9 w 175"/>
                <a:gd name="T5" fmla="*/ 0 h 472"/>
                <a:gd name="T6" fmla="*/ 7 w 175"/>
                <a:gd name="T7" fmla="*/ 0 h 472"/>
                <a:gd name="T8" fmla="*/ 0 w 175"/>
                <a:gd name="T9" fmla="*/ 9 h 472"/>
                <a:gd name="T10" fmla="*/ 0 w 175"/>
                <a:gd name="T11" fmla="*/ 16 h 472"/>
                <a:gd name="T12" fmla="*/ 0 w 175"/>
                <a:gd name="T13" fmla="*/ 461 h 472"/>
                <a:gd name="T14" fmla="*/ 9 w 175"/>
                <a:gd name="T15" fmla="*/ 472 h 472"/>
                <a:gd name="T16" fmla="*/ 20 w 175"/>
                <a:gd name="T17" fmla="*/ 462 h 472"/>
                <a:gd name="T18" fmla="*/ 20 w 175"/>
                <a:gd name="T19" fmla="*/ 48 h 472"/>
                <a:gd name="T20" fmla="*/ 30 w 175"/>
                <a:gd name="T21" fmla="*/ 43 h 472"/>
                <a:gd name="T22" fmla="*/ 165 w 175"/>
                <a:gd name="T23" fmla="*/ 161 h 472"/>
                <a:gd name="T24" fmla="*/ 174 w 175"/>
                <a:gd name="T25" fmla="*/ 153 h 472"/>
                <a:gd name="T26" fmla="*/ 167 w 175"/>
                <a:gd name="T27" fmla="*/ 13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472">
                  <a:moveTo>
                    <a:pt x="167" y="135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4" y="0"/>
                    <a:pt x="9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461"/>
                    <a:pt x="0" y="461"/>
                    <a:pt x="0" y="461"/>
                  </a:cubicBezTo>
                  <a:cubicBezTo>
                    <a:pt x="0" y="467"/>
                    <a:pt x="4" y="471"/>
                    <a:pt x="9" y="472"/>
                  </a:cubicBezTo>
                  <a:cubicBezTo>
                    <a:pt x="15" y="472"/>
                    <a:pt x="20" y="468"/>
                    <a:pt x="20" y="462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2"/>
                    <a:pt x="26" y="39"/>
                    <a:pt x="30" y="43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70" y="165"/>
                    <a:pt x="175" y="163"/>
                    <a:pt x="174" y="153"/>
                  </a:cubicBezTo>
                  <a:cubicBezTo>
                    <a:pt x="174" y="145"/>
                    <a:pt x="173" y="141"/>
                    <a:pt x="16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auto">
            <a:xfrm>
              <a:off x="6431" y="4181"/>
              <a:ext cx="5" cy="67"/>
            </a:xfrm>
            <a:custGeom>
              <a:avLst/>
              <a:gdLst>
                <a:gd name="T0" fmla="*/ 10 w 20"/>
                <a:gd name="T1" fmla="*/ 0 h 261"/>
                <a:gd name="T2" fmla="*/ 0 w 20"/>
                <a:gd name="T3" fmla="*/ 9 h 261"/>
                <a:gd name="T4" fmla="*/ 0 w 20"/>
                <a:gd name="T5" fmla="*/ 251 h 261"/>
                <a:gd name="T6" fmla="*/ 11 w 20"/>
                <a:gd name="T7" fmla="*/ 260 h 261"/>
                <a:gd name="T8" fmla="*/ 20 w 20"/>
                <a:gd name="T9" fmla="*/ 250 h 261"/>
                <a:gd name="T10" fmla="*/ 20 w 20"/>
                <a:gd name="T11" fmla="*/ 9 h 261"/>
                <a:gd name="T12" fmla="*/ 10 w 20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61">
                  <a:moveTo>
                    <a:pt x="10" y="0"/>
                  </a:moveTo>
                  <a:cubicBezTo>
                    <a:pt x="5" y="0"/>
                    <a:pt x="0" y="4"/>
                    <a:pt x="0" y="9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6"/>
                    <a:pt x="5" y="261"/>
                    <a:pt x="11" y="260"/>
                  </a:cubicBezTo>
                  <a:cubicBezTo>
                    <a:pt x="17" y="260"/>
                    <a:pt x="20" y="255"/>
                    <a:pt x="20" y="25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auto">
            <a:xfrm>
              <a:off x="6391" y="4154"/>
              <a:ext cx="13" cy="15"/>
            </a:xfrm>
            <a:custGeom>
              <a:avLst/>
              <a:gdLst>
                <a:gd name="T0" fmla="*/ 44 w 51"/>
                <a:gd name="T1" fmla="*/ 8 h 56"/>
                <a:gd name="T2" fmla="*/ 32 w 51"/>
                <a:gd name="T3" fmla="*/ 5 h 56"/>
                <a:gd name="T4" fmla="*/ 8 w 51"/>
                <a:gd name="T5" fmla="*/ 27 h 56"/>
                <a:gd name="T6" fmla="*/ 1 w 51"/>
                <a:gd name="T7" fmla="*/ 44 h 56"/>
                <a:gd name="T8" fmla="*/ 10 w 51"/>
                <a:gd name="T9" fmla="*/ 52 h 56"/>
                <a:gd name="T10" fmla="*/ 47 w 51"/>
                <a:gd name="T11" fmla="*/ 20 h 56"/>
                <a:gd name="T12" fmla="*/ 45 w 51"/>
                <a:gd name="T13" fmla="*/ 8 h 56"/>
                <a:gd name="T14" fmla="*/ 44 w 51"/>
                <a:gd name="T15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6">
                  <a:moveTo>
                    <a:pt x="44" y="8"/>
                  </a:moveTo>
                  <a:cubicBezTo>
                    <a:pt x="41" y="4"/>
                    <a:pt x="37" y="0"/>
                    <a:pt x="32" y="5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33"/>
                    <a:pt x="1" y="37"/>
                    <a:pt x="1" y="44"/>
                  </a:cubicBezTo>
                  <a:cubicBezTo>
                    <a:pt x="0" y="55"/>
                    <a:pt x="5" y="56"/>
                    <a:pt x="10" y="5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1" y="16"/>
                    <a:pt x="49" y="12"/>
                    <a:pt x="45" y="8"/>
                  </a:cubicBezTo>
                  <a:lnTo>
                    <a:pt x="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9" name="Freeform 56"/>
            <p:cNvSpPr>
              <a:spLocks/>
            </p:cNvSpPr>
            <p:nvPr userDrawn="1"/>
          </p:nvSpPr>
          <p:spPr bwMode="auto">
            <a:xfrm>
              <a:off x="6413" y="4126"/>
              <a:ext cx="23" cy="38"/>
            </a:xfrm>
            <a:custGeom>
              <a:avLst/>
              <a:gdLst>
                <a:gd name="T0" fmla="*/ 85 w 92"/>
                <a:gd name="T1" fmla="*/ 0 h 145"/>
                <a:gd name="T2" fmla="*/ 83 w 92"/>
                <a:gd name="T3" fmla="*/ 0 h 145"/>
                <a:gd name="T4" fmla="*/ 75 w 92"/>
                <a:gd name="T5" fmla="*/ 2 h 145"/>
                <a:gd name="T6" fmla="*/ 14 w 92"/>
                <a:gd name="T7" fmla="*/ 57 h 145"/>
                <a:gd name="T8" fmla="*/ 5 w 92"/>
                <a:gd name="T9" fmla="*/ 66 h 145"/>
                <a:gd name="T10" fmla="*/ 6 w 92"/>
                <a:gd name="T11" fmla="*/ 78 h 145"/>
                <a:gd name="T12" fmla="*/ 7 w 92"/>
                <a:gd name="T13" fmla="*/ 79 h 145"/>
                <a:gd name="T14" fmla="*/ 8 w 92"/>
                <a:gd name="T15" fmla="*/ 79 h 145"/>
                <a:gd name="T16" fmla="*/ 8 w 92"/>
                <a:gd name="T17" fmla="*/ 79 h 145"/>
                <a:gd name="T18" fmla="*/ 19 w 92"/>
                <a:gd name="T19" fmla="*/ 81 h 145"/>
                <a:gd name="T20" fmla="*/ 39 w 92"/>
                <a:gd name="T21" fmla="*/ 63 h 145"/>
                <a:gd name="T22" fmla="*/ 62 w 92"/>
                <a:gd name="T23" fmla="*/ 43 h 145"/>
                <a:gd name="T24" fmla="*/ 72 w 92"/>
                <a:gd name="T25" fmla="*/ 48 h 145"/>
                <a:gd name="T26" fmla="*/ 72 w 92"/>
                <a:gd name="T27" fmla="*/ 135 h 145"/>
                <a:gd name="T28" fmla="*/ 82 w 92"/>
                <a:gd name="T29" fmla="*/ 145 h 145"/>
                <a:gd name="T30" fmla="*/ 92 w 92"/>
                <a:gd name="T31" fmla="*/ 135 h 145"/>
                <a:gd name="T32" fmla="*/ 92 w 92"/>
                <a:gd name="T33" fmla="*/ 16 h 145"/>
                <a:gd name="T34" fmla="*/ 92 w 92"/>
                <a:gd name="T35" fmla="*/ 9 h 145"/>
                <a:gd name="T36" fmla="*/ 85 w 92"/>
                <a:gd name="T3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45">
                  <a:moveTo>
                    <a:pt x="85" y="0"/>
                  </a:moveTo>
                  <a:cubicBezTo>
                    <a:pt x="84" y="0"/>
                    <a:pt x="83" y="0"/>
                    <a:pt x="83" y="0"/>
                  </a:cubicBezTo>
                  <a:cubicBezTo>
                    <a:pt x="78" y="0"/>
                    <a:pt x="76" y="1"/>
                    <a:pt x="75" y="2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0" y="69"/>
                    <a:pt x="2" y="74"/>
                    <a:pt x="6" y="78"/>
                  </a:cubicBezTo>
                  <a:cubicBezTo>
                    <a:pt x="7" y="78"/>
                    <a:pt x="7" y="78"/>
                    <a:pt x="7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1" y="82"/>
                    <a:pt x="15" y="85"/>
                    <a:pt x="19" y="81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6" y="39"/>
                    <a:pt x="72" y="42"/>
                    <a:pt x="72" y="48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2" y="140"/>
                    <a:pt x="77" y="145"/>
                    <a:pt x="82" y="145"/>
                  </a:cubicBezTo>
                  <a:cubicBezTo>
                    <a:pt x="88" y="145"/>
                    <a:pt x="92" y="140"/>
                    <a:pt x="92" y="135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5"/>
                    <a:pt x="89" y="1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auto">
            <a:xfrm>
              <a:off x="6363" y="4070"/>
              <a:ext cx="38" cy="48"/>
            </a:xfrm>
            <a:custGeom>
              <a:avLst/>
              <a:gdLst>
                <a:gd name="T0" fmla="*/ 145 w 147"/>
                <a:gd name="T1" fmla="*/ 135 h 187"/>
                <a:gd name="T2" fmla="*/ 126 w 147"/>
                <a:gd name="T3" fmla="*/ 131 h 187"/>
                <a:gd name="T4" fmla="*/ 122 w 147"/>
                <a:gd name="T5" fmla="*/ 135 h 187"/>
                <a:gd name="T6" fmla="*/ 44 w 147"/>
                <a:gd name="T7" fmla="*/ 135 h 187"/>
                <a:gd name="T8" fmla="*/ 24 w 147"/>
                <a:gd name="T9" fmla="*/ 73 h 187"/>
                <a:gd name="T10" fmla="*/ 94 w 147"/>
                <a:gd name="T11" fmla="*/ 26 h 187"/>
                <a:gd name="T12" fmla="*/ 121 w 147"/>
                <a:gd name="T13" fmla="*/ 39 h 187"/>
                <a:gd name="T14" fmla="*/ 121 w 147"/>
                <a:gd name="T15" fmla="*/ 39 h 187"/>
                <a:gd name="T16" fmla="*/ 140 w 147"/>
                <a:gd name="T17" fmla="*/ 35 h 187"/>
                <a:gd name="T18" fmla="*/ 136 w 147"/>
                <a:gd name="T19" fmla="*/ 24 h 187"/>
                <a:gd name="T20" fmla="*/ 135 w 147"/>
                <a:gd name="T21" fmla="*/ 23 h 187"/>
                <a:gd name="T22" fmla="*/ 135 w 147"/>
                <a:gd name="T23" fmla="*/ 22 h 187"/>
                <a:gd name="T24" fmla="*/ 134 w 147"/>
                <a:gd name="T25" fmla="*/ 22 h 187"/>
                <a:gd name="T26" fmla="*/ 133 w 147"/>
                <a:gd name="T27" fmla="*/ 21 h 187"/>
                <a:gd name="T28" fmla="*/ 63 w 147"/>
                <a:gd name="T29" fmla="*/ 5 h 187"/>
                <a:gd name="T30" fmla="*/ 0 w 147"/>
                <a:gd name="T31" fmla="*/ 87 h 187"/>
                <a:gd name="T32" fmla="*/ 122 w 147"/>
                <a:gd name="T33" fmla="*/ 160 h 187"/>
                <a:gd name="T34" fmla="*/ 142 w 147"/>
                <a:gd name="T35" fmla="*/ 146 h 187"/>
                <a:gd name="T36" fmla="*/ 145 w 147"/>
                <a:gd name="T37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87">
                  <a:moveTo>
                    <a:pt x="145" y="135"/>
                  </a:moveTo>
                  <a:cubicBezTo>
                    <a:pt x="141" y="126"/>
                    <a:pt x="133" y="124"/>
                    <a:pt x="126" y="131"/>
                  </a:cubicBezTo>
                  <a:cubicBezTo>
                    <a:pt x="125" y="132"/>
                    <a:pt x="123" y="133"/>
                    <a:pt x="122" y="135"/>
                  </a:cubicBezTo>
                  <a:cubicBezTo>
                    <a:pt x="100" y="154"/>
                    <a:pt x="66" y="154"/>
                    <a:pt x="44" y="135"/>
                  </a:cubicBezTo>
                  <a:cubicBezTo>
                    <a:pt x="25" y="118"/>
                    <a:pt x="19" y="97"/>
                    <a:pt x="24" y="73"/>
                  </a:cubicBezTo>
                  <a:cubicBezTo>
                    <a:pt x="30" y="40"/>
                    <a:pt x="61" y="19"/>
                    <a:pt x="94" y="26"/>
                  </a:cubicBezTo>
                  <a:cubicBezTo>
                    <a:pt x="104" y="28"/>
                    <a:pt x="113" y="32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8" y="45"/>
                    <a:pt x="135" y="43"/>
                    <a:pt x="140" y="35"/>
                  </a:cubicBezTo>
                  <a:cubicBezTo>
                    <a:pt x="142" y="31"/>
                    <a:pt x="139" y="27"/>
                    <a:pt x="136" y="24"/>
                  </a:cubicBezTo>
                  <a:cubicBezTo>
                    <a:pt x="136" y="23"/>
                    <a:pt x="135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ubicBezTo>
                    <a:pt x="135" y="22"/>
                    <a:pt x="134" y="22"/>
                    <a:pt x="134" y="22"/>
                  </a:cubicBezTo>
                  <a:cubicBezTo>
                    <a:pt x="134" y="22"/>
                    <a:pt x="133" y="21"/>
                    <a:pt x="133" y="21"/>
                  </a:cubicBezTo>
                  <a:cubicBezTo>
                    <a:pt x="112" y="5"/>
                    <a:pt x="89" y="0"/>
                    <a:pt x="63" y="5"/>
                  </a:cubicBezTo>
                  <a:cubicBezTo>
                    <a:pt x="25" y="14"/>
                    <a:pt x="0" y="47"/>
                    <a:pt x="0" y="87"/>
                  </a:cubicBezTo>
                  <a:cubicBezTo>
                    <a:pt x="0" y="161"/>
                    <a:pt x="78" y="187"/>
                    <a:pt x="122" y="160"/>
                  </a:cubicBezTo>
                  <a:cubicBezTo>
                    <a:pt x="129" y="156"/>
                    <a:pt x="136" y="152"/>
                    <a:pt x="142" y="146"/>
                  </a:cubicBezTo>
                  <a:cubicBezTo>
                    <a:pt x="145" y="143"/>
                    <a:pt x="147" y="139"/>
                    <a:pt x="14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auto">
            <a:xfrm>
              <a:off x="6415" y="4070"/>
              <a:ext cx="39" cy="48"/>
            </a:xfrm>
            <a:custGeom>
              <a:avLst/>
              <a:gdLst>
                <a:gd name="T0" fmla="*/ 145 w 147"/>
                <a:gd name="T1" fmla="*/ 135 h 187"/>
                <a:gd name="T2" fmla="*/ 126 w 147"/>
                <a:gd name="T3" fmla="*/ 131 h 187"/>
                <a:gd name="T4" fmla="*/ 122 w 147"/>
                <a:gd name="T5" fmla="*/ 135 h 187"/>
                <a:gd name="T6" fmla="*/ 44 w 147"/>
                <a:gd name="T7" fmla="*/ 135 h 187"/>
                <a:gd name="T8" fmla="*/ 24 w 147"/>
                <a:gd name="T9" fmla="*/ 73 h 187"/>
                <a:gd name="T10" fmla="*/ 94 w 147"/>
                <a:gd name="T11" fmla="*/ 26 h 187"/>
                <a:gd name="T12" fmla="*/ 122 w 147"/>
                <a:gd name="T13" fmla="*/ 39 h 187"/>
                <a:gd name="T14" fmla="*/ 122 w 147"/>
                <a:gd name="T15" fmla="*/ 39 h 187"/>
                <a:gd name="T16" fmla="*/ 140 w 147"/>
                <a:gd name="T17" fmla="*/ 35 h 187"/>
                <a:gd name="T18" fmla="*/ 137 w 147"/>
                <a:gd name="T19" fmla="*/ 24 h 187"/>
                <a:gd name="T20" fmla="*/ 135 w 147"/>
                <a:gd name="T21" fmla="*/ 23 h 187"/>
                <a:gd name="T22" fmla="*/ 135 w 147"/>
                <a:gd name="T23" fmla="*/ 22 h 187"/>
                <a:gd name="T24" fmla="*/ 135 w 147"/>
                <a:gd name="T25" fmla="*/ 22 h 187"/>
                <a:gd name="T26" fmla="*/ 133 w 147"/>
                <a:gd name="T27" fmla="*/ 21 h 187"/>
                <a:gd name="T28" fmla="*/ 63 w 147"/>
                <a:gd name="T29" fmla="*/ 5 h 187"/>
                <a:gd name="T30" fmla="*/ 0 w 147"/>
                <a:gd name="T31" fmla="*/ 87 h 187"/>
                <a:gd name="T32" fmla="*/ 122 w 147"/>
                <a:gd name="T33" fmla="*/ 160 h 187"/>
                <a:gd name="T34" fmla="*/ 142 w 147"/>
                <a:gd name="T35" fmla="*/ 146 h 187"/>
                <a:gd name="T36" fmla="*/ 145 w 147"/>
                <a:gd name="T37" fmla="*/ 1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87">
                  <a:moveTo>
                    <a:pt x="145" y="135"/>
                  </a:moveTo>
                  <a:cubicBezTo>
                    <a:pt x="141" y="126"/>
                    <a:pt x="133" y="124"/>
                    <a:pt x="126" y="131"/>
                  </a:cubicBezTo>
                  <a:cubicBezTo>
                    <a:pt x="125" y="132"/>
                    <a:pt x="124" y="133"/>
                    <a:pt x="122" y="135"/>
                  </a:cubicBezTo>
                  <a:cubicBezTo>
                    <a:pt x="100" y="154"/>
                    <a:pt x="67" y="154"/>
                    <a:pt x="44" y="135"/>
                  </a:cubicBezTo>
                  <a:cubicBezTo>
                    <a:pt x="25" y="118"/>
                    <a:pt x="19" y="97"/>
                    <a:pt x="24" y="73"/>
                  </a:cubicBezTo>
                  <a:cubicBezTo>
                    <a:pt x="30" y="40"/>
                    <a:pt x="62" y="19"/>
                    <a:pt x="94" y="26"/>
                  </a:cubicBezTo>
                  <a:cubicBezTo>
                    <a:pt x="105" y="28"/>
                    <a:pt x="114" y="32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9" y="45"/>
                    <a:pt x="136" y="43"/>
                    <a:pt x="140" y="35"/>
                  </a:cubicBezTo>
                  <a:cubicBezTo>
                    <a:pt x="142" y="31"/>
                    <a:pt x="140" y="27"/>
                    <a:pt x="137" y="24"/>
                  </a:cubicBezTo>
                  <a:cubicBezTo>
                    <a:pt x="136" y="23"/>
                    <a:pt x="136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4" y="22"/>
                    <a:pt x="134" y="21"/>
                    <a:pt x="133" y="21"/>
                  </a:cubicBezTo>
                  <a:cubicBezTo>
                    <a:pt x="113" y="5"/>
                    <a:pt x="89" y="0"/>
                    <a:pt x="63" y="5"/>
                  </a:cubicBezTo>
                  <a:cubicBezTo>
                    <a:pt x="25" y="14"/>
                    <a:pt x="0" y="47"/>
                    <a:pt x="0" y="87"/>
                  </a:cubicBezTo>
                  <a:cubicBezTo>
                    <a:pt x="0" y="161"/>
                    <a:pt x="79" y="187"/>
                    <a:pt x="122" y="160"/>
                  </a:cubicBezTo>
                  <a:cubicBezTo>
                    <a:pt x="130" y="156"/>
                    <a:pt x="136" y="152"/>
                    <a:pt x="142" y="146"/>
                  </a:cubicBezTo>
                  <a:cubicBezTo>
                    <a:pt x="145" y="143"/>
                    <a:pt x="147" y="139"/>
                    <a:pt x="145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9123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0" r:id="rId3"/>
    <p:sldLayoutId id="2147483676" r:id="rId4"/>
    <p:sldLayoutId id="2147483669" r:id="rId5"/>
    <p:sldLayoutId id="2147483657" r:id="rId6"/>
    <p:sldLayoutId id="2147483650" r:id="rId7"/>
    <p:sldLayoutId id="2147483666" r:id="rId8"/>
    <p:sldLayoutId id="2147483665" r:id="rId9"/>
    <p:sldLayoutId id="2147483671" r:id="rId10"/>
    <p:sldLayoutId id="2147483659" r:id="rId11"/>
    <p:sldLayoutId id="2147483661" r:id="rId12"/>
    <p:sldLayoutId id="2147483660" r:id="rId13"/>
    <p:sldLayoutId id="2147483674" r:id="rId14"/>
    <p:sldLayoutId id="2147483675" r:id="rId15"/>
    <p:sldLayoutId id="2147483654" r:id="rId16"/>
    <p:sldLayoutId id="2147483663" r:id="rId17"/>
    <p:sldLayoutId id="2147483667" r:id="rId18"/>
    <p:sldLayoutId id="2147483672" r:id="rId19"/>
    <p:sldLayoutId id="2147483673" r:id="rId20"/>
    <p:sldLayoutId id="2147483655" r:id="rId21"/>
    <p:sldLayoutId id="214748366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990600" indent="-228600" algn="l" defTabSz="914400" rtl="0" eaLnBrk="1" latinLnBrk="0" hangingPunct="1">
        <a:lnSpc>
          <a:spcPct val="100000"/>
        </a:lnSpc>
        <a:spcBef>
          <a:spcPts val="500"/>
        </a:spcBef>
        <a:buFont typeface="Buenos Aires Light" panose="00000400000000000000" pitchFamily="50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Les industries </a:t>
            </a:r>
            <a:r>
              <a:rPr lang="fr-CA" dirty="0" smtClean="0"/>
              <a:t>créatives : </a:t>
            </a:r>
            <a:r>
              <a:rPr lang="fr-CA" dirty="0"/>
              <a:t>l’évolution d’une industrie en puissance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1"/>
            <a:r>
              <a:rPr lang="fr-CA" dirty="0">
                <a:latin typeface="+mn-lt"/>
              </a:rPr>
              <a:t>Montréal, le </a:t>
            </a:r>
            <a:r>
              <a:rPr lang="fr-CA" dirty="0"/>
              <a:t>3 décembre 2018</a:t>
            </a:r>
            <a:endParaRPr lang="fr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5679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0000" y="2184302"/>
            <a:ext cx="3300480" cy="2171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Une évolution de l’emploi à </a:t>
            </a:r>
            <a:r>
              <a:rPr lang="fr-CA" b="1" dirty="0"/>
              <a:t>géométrie variable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3BC1752-B582-BA43-BF5C-FEF5E861F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99" y="495158"/>
            <a:ext cx="7293695" cy="58676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1533525"/>
            <a:ext cx="29718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6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87631-1BFC-5944-B1F5-760D5742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L’écosystème de la créativité numérique : un vecteur de croissance pour le multimédia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22C6D8-9B32-A447-838B-3557E8E1A4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>
          <a:xfrm>
            <a:off x="1097468" y="927847"/>
            <a:ext cx="9517971" cy="561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61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industries créatives occupent un poids prépondérant dans l’écosystème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834348"/>
            <a:ext cx="8261100" cy="4757800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21022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801423"/>
            <a:ext cx="8205967" cy="4706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023" y="1801423"/>
            <a:ext cx="2649302" cy="1135415"/>
          </a:xfrm>
          <a:prstGeom prst="rect">
            <a:avLst/>
          </a:prstGeom>
        </p:spPr>
      </p:pic>
      <p:sp>
        <p:nvSpPr>
          <p:cNvPr id="8" name="Titre 5">
            <a:extLst>
              <a:ext uri="{FF2B5EF4-FFF2-40B4-BE49-F238E27FC236}">
                <a16:creationId xmlns:a16="http://schemas.microsoft.com/office/drawing/2014/main" id="{CB08CA53-4F04-2241-B659-BBF37C5C1C1F}"/>
              </a:ext>
            </a:extLst>
          </p:cNvPr>
          <p:cNvSpPr txBox="1">
            <a:spLocks/>
          </p:cNvSpPr>
          <p:nvPr/>
        </p:nvSpPr>
        <p:spPr>
          <a:xfrm>
            <a:off x="540000" y="463502"/>
            <a:ext cx="11112000" cy="965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Montréal,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fr-CA" b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ville créative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Amérique du Nord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2"/>
          <p:cNvSpPr txBox="1">
            <a:spLocks/>
          </p:cNvSpPr>
          <p:nvPr/>
        </p:nvSpPr>
        <p:spPr>
          <a:xfrm>
            <a:off x="1247245" y="507999"/>
            <a:ext cx="11112000" cy="9653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925" t="2581" r="1299" b="2258"/>
          <a:stretch/>
        </p:blipFill>
        <p:spPr>
          <a:xfrm>
            <a:off x="597940" y="2015346"/>
            <a:ext cx="7377659" cy="4451796"/>
          </a:xfrm>
          <a:prstGeom prst="rect">
            <a:avLst/>
          </a:prstGeom>
          <a:ln w="101600">
            <a:noFill/>
            <a:miter lim="800000"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23BB7F-7201-9741-80AD-92C2BF5DA7CC}"/>
              </a:ext>
            </a:extLst>
          </p:cNvPr>
          <p:cNvSpPr/>
          <p:nvPr/>
        </p:nvSpPr>
        <p:spPr>
          <a:xfrm>
            <a:off x="431800" y="1828800"/>
            <a:ext cx="7734300" cy="485140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2F4E334-EAE6-2343-8822-5EE3B1213665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7943600" cy="9653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>
                <a:solidFill>
                  <a:schemeClr val="tx1">
                    <a:lumMod val="75000"/>
                    <a:lumOff val="25000"/>
                  </a:schemeClr>
                </a:solidFill>
              </a:rPr>
              <a:t>Un </a:t>
            </a:r>
            <a:r>
              <a:rPr lang="fr-CA" b="1">
                <a:solidFill>
                  <a:schemeClr val="tx1">
                    <a:lumMod val="75000"/>
                    <a:lumOff val="25000"/>
                  </a:schemeClr>
                </a:solidFill>
              </a:rPr>
              <a:t>ADN créatif fort</a:t>
            </a:r>
            <a:r>
              <a:rPr lang="fr-CA">
                <a:solidFill>
                  <a:schemeClr val="tx1">
                    <a:lumMod val="75000"/>
                    <a:lumOff val="25000"/>
                  </a:schemeClr>
                </a:solidFill>
              </a:rPr>
              <a:t>, mais à risque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0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C7A22E2-911A-2945-B0B9-2A76080A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0788400" cy="965394"/>
          </a:xfrm>
        </p:spPr>
        <p:txBody>
          <a:bodyPr/>
          <a:lstStyle/>
          <a:p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industrie </a:t>
            </a: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diversifiée</a:t>
            </a:r>
            <a:r>
              <a:rPr lang="fr-CA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des sous-secteurs </a:t>
            </a:r>
            <a:r>
              <a:rPr lang="fr-C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équilibrés</a:t>
            </a: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E93F88D-BC6D-234D-9DA8-472982A82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0" y="2133599"/>
            <a:ext cx="7896426" cy="42655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315846-326A-644E-BCE0-D0B3CF523053}"/>
              </a:ext>
            </a:extLst>
          </p:cNvPr>
          <p:cNvSpPr/>
          <p:nvPr/>
        </p:nvSpPr>
        <p:spPr>
          <a:xfrm>
            <a:off x="533400" y="1917700"/>
            <a:ext cx="8246814" cy="4495800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265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 txBox="1">
            <a:spLocks/>
          </p:cNvSpPr>
          <p:nvPr/>
        </p:nvSpPr>
        <p:spPr>
          <a:xfrm>
            <a:off x="451100" y="2659996"/>
            <a:ext cx="6581562" cy="333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>
                <a:solidFill>
                  <a:schemeClr val="accent1"/>
                </a:solidFill>
              </a:rPr>
              <a:t>1. Changements dans </a:t>
            </a:r>
            <a:r>
              <a:rPr lang="fr-CA" sz="3200" b="1" dirty="0">
                <a:solidFill>
                  <a:schemeClr val="accent1"/>
                </a:solidFill>
              </a:rPr>
              <a:t>les modes de consommation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itre 2">
            <a:extLst>
              <a:ext uri="{FF2B5EF4-FFF2-40B4-BE49-F238E27FC236}">
                <a16:creationId xmlns:a16="http://schemas.microsoft.com/office/drawing/2014/main" id="{EF3BE52A-BEDB-B647-AA88-780B1D25E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900" y="0"/>
            <a:ext cx="6864099" cy="2387600"/>
          </a:xfrm>
        </p:spPr>
        <p:txBody>
          <a:bodyPr/>
          <a:lstStyle/>
          <a:p>
            <a:r>
              <a:rPr lang="fr-CA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industries créatives bousculées par </a:t>
            </a:r>
            <a:r>
              <a:rPr lang="fr-CA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CA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nouvelles réalités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0C65814F-6010-9E4D-94B4-B1A76429E8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241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DB21EE-48FB-554A-9853-B416D56F1736}"/>
              </a:ext>
            </a:extLst>
          </p:cNvPr>
          <p:cNvSpPr/>
          <p:nvPr/>
        </p:nvSpPr>
        <p:spPr>
          <a:xfrm>
            <a:off x="4816438" y="4491196"/>
            <a:ext cx="2601746" cy="201436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wrap="square" lIns="144000" tIns="144000" rIns="144000" bIns="144000">
            <a:spAutoFit/>
          </a:bodyPr>
          <a:lstStyle/>
          <a:p>
            <a:pPr algn="ctr"/>
            <a:r>
              <a:rPr lang="fr-CA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50 %</a:t>
            </a:r>
            <a:endParaRPr lang="fr-CA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diminution du nombre d’albums physiques vendus </a:t>
            </a:r>
          </a:p>
          <a:p>
            <a:pPr algn="ctr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2013 à 2017</a:t>
            </a: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4F96D-1095-CA44-970B-6238DF72674A}"/>
              </a:ext>
            </a:extLst>
          </p:cNvPr>
          <p:cNvSpPr/>
          <p:nvPr/>
        </p:nvSpPr>
        <p:spPr>
          <a:xfrm>
            <a:off x="451100" y="4478497"/>
            <a:ext cx="4108200" cy="9571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/>
          <a:lstStyle/>
          <a:p>
            <a:r>
              <a:rPr lang="fr-CA" b="1" dirty="0">
                <a:solidFill>
                  <a:schemeClr val="accent1"/>
                </a:solidFill>
              </a:rPr>
              <a:t>74 % des 18-24 ans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écoutent chaque jour de la musique en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continu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C0312-513D-F34D-ADCF-1CCA45338B23}"/>
              </a:ext>
            </a:extLst>
          </p:cNvPr>
          <p:cNvSpPr/>
          <p:nvPr/>
        </p:nvSpPr>
        <p:spPr>
          <a:xfrm>
            <a:off x="434828" y="5707996"/>
            <a:ext cx="4124472" cy="797561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/>
          <a:lstStyle/>
          <a:p>
            <a:r>
              <a:rPr lang="fr-CA" b="1" dirty="0">
                <a:solidFill>
                  <a:schemeClr val="accent1"/>
                </a:solidFill>
              </a:rPr>
              <a:t>78 % des 25-34 ans</a:t>
            </a:r>
            <a:r>
              <a:rPr lang="fr-CA" dirty="0">
                <a:solidFill>
                  <a:schemeClr val="accent1"/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ont effectué un achat en ligne en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2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 txBox="1">
            <a:spLocks/>
          </p:cNvSpPr>
          <p:nvPr/>
        </p:nvSpPr>
        <p:spPr>
          <a:xfrm>
            <a:off x="578100" y="911192"/>
            <a:ext cx="4068545" cy="25178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>
                <a:solidFill>
                  <a:schemeClr val="accent1"/>
                </a:solidFill>
              </a:rPr>
              <a:t>2. Concurrence étrangère intensifiée par les </a:t>
            </a:r>
            <a:r>
              <a:rPr lang="fr-CA" sz="3600" b="1" dirty="0">
                <a:solidFill>
                  <a:schemeClr val="accent1"/>
                </a:solidFill>
              </a:rPr>
              <a:t>géants du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0C65814F-6010-9E4D-94B4-B1A76429E8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241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1C58F3-E0FB-2D43-BD7D-D996CDD96F80}"/>
              </a:ext>
            </a:extLst>
          </p:cNvPr>
          <p:cNvSpPr/>
          <p:nvPr/>
        </p:nvSpPr>
        <p:spPr>
          <a:xfrm>
            <a:off x="518335" y="4169216"/>
            <a:ext cx="2596900" cy="20366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/>
          <a:lstStyle/>
          <a:p>
            <a:r>
              <a:rPr lang="fr-CA" b="1" dirty="0">
                <a:solidFill>
                  <a:schemeClr val="accent1"/>
                </a:solidFill>
              </a:rPr>
              <a:t>13 G$ US :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budget de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Netflix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consacré à la production de contenu original en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232B0-737C-5240-8982-B2602EED677A}"/>
              </a:ext>
            </a:extLst>
          </p:cNvPr>
          <p:cNvSpPr/>
          <p:nvPr/>
        </p:nvSpPr>
        <p:spPr>
          <a:xfrm>
            <a:off x="3458135" y="4169216"/>
            <a:ext cx="3949700" cy="20366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08000" bIns="108000" rtlCol="0" anchor="ctr"/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Google et Facebook capteront</a:t>
            </a:r>
          </a:p>
          <a:p>
            <a:r>
              <a:rPr lang="fr-CA" b="1" dirty="0">
                <a:solidFill>
                  <a:schemeClr val="accent1"/>
                </a:solidFill>
              </a:rPr>
              <a:t>73 % de chaque dollar additionnel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dépensé en publicité numérique au cours des prochaines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années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2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 txBox="1">
            <a:spLocks/>
          </p:cNvSpPr>
          <p:nvPr/>
        </p:nvSpPr>
        <p:spPr>
          <a:xfrm>
            <a:off x="514600" y="4340192"/>
            <a:ext cx="7130800" cy="2314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Environnements immersifs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Réalité virtuelle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Réalité augmentée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0C65814F-6010-9E4D-94B4-B1A76429E8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241"/>
          <a:stretch>
            <a:fillRect/>
          </a:stretch>
        </p:blipFill>
        <p:spPr/>
      </p:pic>
      <p:sp>
        <p:nvSpPr>
          <p:cNvPr id="8" name="Espace réservé du texte 8"/>
          <p:cNvSpPr txBox="1">
            <a:spLocks/>
          </p:cNvSpPr>
          <p:nvPr/>
        </p:nvSpPr>
        <p:spPr>
          <a:xfrm>
            <a:off x="578100" y="911192"/>
            <a:ext cx="4180512" cy="2746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>
                <a:solidFill>
                  <a:schemeClr val="accent1"/>
                </a:solidFill>
              </a:rPr>
              <a:t>3. Arrivée des technologies qui </a:t>
            </a:r>
            <a:r>
              <a:rPr lang="fr-CA" sz="3600" b="1" dirty="0">
                <a:solidFill>
                  <a:schemeClr val="accent1"/>
                </a:solidFill>
              </a:rPr>
              <a:t>propulsent l’expérientiel</a:t>
            </a:r>
          </a:p>
          <a:p>
            <a:endParaRPr lang="fr-CA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6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8"/>
          <p:cNvSpPr txBox="1">
            <a:spLocks/>
          </p:cNvSpPr>
          <p:nvPr/>
        </p:nvSpPr>
        <p:spPr>
          <a:xfrm>
            <a:off x="526553" y="4348408"/>
            <a:ext cx="4932953" cy="2314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Marché des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Tournées internationales, </a:t>
            </a:r>
            <a:r>
              <a:rPr lang="fr-C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cocréation</a:t>
            </a: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A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codiffusion</a:t>
            </a:r>
            <a:endParaRPr lang="fr-CA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Achat de licences</a:t>
            </a:r>
          </a:p>
        </p:txBody>
      </p:sp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0C65814F-6010-9E4D-94B4-B1A76429E8C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18241"/>
          <a:stretch>
            <a:fillRect/>
          </a:stretch>
        </p:blipFill>
        <p:spPr/>
      </p:pic>
      <p:sp>
        <p:nvSpPr>
          <p:cNvPr id="8" name="Espace réservé du texte 8"/>
          <p:cNvSpPr txBox="1">
            <a:spLocks/>
          </p:cNvSpPr>
          <p:nvPr/>
        </p:nvSpPr>
        <p:spPr>
          <a:xfrm>
            <a:off x="578100" y="911192"/>
            <a:ext cx="4255157" cy="28023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>
                <a:solidFill>
                  <a:schemeClr val="accent1"/>
                </a:solidFill>
              </a:rPr>
              <a:t>4. Nouvelles approches à la </a:t>
            </a:r>
            <a:r>
              <a:rPr lang="fr-CA" sz="3600" b="1" dirty="0">
                <a:solidFill>
                  <a:schemeClr val="accent1"/>
                </a:solidFill>
              </a:rPr>
              <a:t>commercialisation</a:t>
            </a:r>
          </a:p>
          <a:p>
            <a:endParaRPr lang="fr-CA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9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lipse 35"/>
          <p:cNvSpPr/>
          <p:nvPr/>
        </p:nvSpPr>
        <p:spPr>
          <a:xfrm>
            <a:off x="3379573" y="4417544"/>
            <a:ext cx="1946275" cy="200064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Ellipse 24"/>
          <p:cNvSpPr/>
          <p:nvPr/>
        </p:nvSpPr>
        <p:spPr>
          <a:xfrm>
            <a:off x="9013057" y="4053884"/>
            <a:ext cx="1946275" cy="20006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Ellipse 23"/>
          <p:cNvSpPr/>
          <p:nvPr/>
        </p:nvSpPr>
        <p:spPr>
          <a:xfrm>
            <a:off x="908081" y="2370838"/>
            <a:ext cx="2284521" cy="2297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Ellipse 15"/>
          <p:cNvSpPr/>
          <p:nvPr/>
        </p:nvSpPr>
        <p:spPr>
          <a:xfrm>
            <a:off x="1699048" y="3913665"/>
            <a:ext cx="1946275" cy="200064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5045379" y="3525352"/>
            <a:ext cx="2881356" cy="28052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dirty="0"/>
          </a:p>
        </p:txBody>
      </p:sp>
      <p:sp>
        <p:nvSpPr>
          <p:cNvPr id="20" name="Ellipse 19"/>
          <p:cNvSpPr/>
          <p:nvPr/>
        </p:nvSpPr>
        <p:spPr>
          <a:xfrm>
            <a:off x="2845947" y="1885989"/>
            <a:ext cx="2892229" cy="2859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7253413" y="1931130"/>
            <a:ext cx="2892229" cy="285960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ZoneTexte 25"/>
          <p:cNvSpPr txBox="1"/>
          <p:nvPr/>
        </p:nvSpPr>
        <p:spPr>
          <a:xfrm>
            <a:off x="3338427" y="2968626"/>
            <a:ext cx="19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Jeux vidéo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17063" y="4669056"/>
            <a:ext cx="133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Musique</a:t>
            </a:r>
          </a:p>
        </p:txBody>
      </p:sp>
      <p:sp>
        <p:nvSpPr>
          <p:cNvPr id="21" name="Ellipse 20"/>
          <p:cNvSpPr/>
          <p:nvPr/>
        </p:nvSpPr>
        <p:spPr>
          <a:xfrm>
            <a:off x="7332526" y="4248535"/>
            <a:ext cx="1946275" cy="20006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ZoneTexte 29"/>
          <p:cNvSpPr txBox="1"/>
          <p:nvPr/>
        </p:nvSpPr>
        <p:spPr>
          <a:xfrm>
            <a:off x="6253435" y="2348453"/>
            <a:ext cx="113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Cinéma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841428" y="3120562"/>
            <a:ext cx="168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Architecture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911746" y="5235846"/>
            <a:ext cx="843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Mode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624875" y="5054346"/>
            <a:ext cx="136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Publicité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93069" y="3196509"/>
            <a:ext cx="131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Effets</a:t>
            </a:r>
          </a:p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visuels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459014" y="4811626"/>
            <a:ext cx="11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Design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48152" y="4695861"/>
            <a:ext cx="143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FFFFFF"/>
                </a:solidFill>
              </a:rPr>
              <a:t>Spectacles</a:t>
            </a:r>
          </a:p>
        </p:txBody>
      </p:sp>
      <p:sp>
        <p:nvSpPr>
          <p:cNvPr id="39" name="Ellipse 38"/>
          <p:cNvSpPr/>
          <p:nvPr/>
        </p:nvSpPr>
        <p:spPr>
          <a:xfrm>
            <a:off x="9705725" y="2331384"/>
            <a:ext cx="1946275" cy="200064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200796" y="3078519"/>
            <a:ext cx="96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</a:rPr>
              <a:t>Médias</a:t>
            </a:r>
          </a:p>
        </p:txBody>
      </p:sp>
      <p:sp>
        <p:nvSpPr>
          <p:cNvPr id="22" name="Ellipse 21"/>
          <p:cNvSpPr/>
          <p:nvPr/>
        </p:nvSpPr>
        <p:spPr>
          <a:xfrm>
            <a:off x="5416877" y="1852766"/>
            <a:ext cx="2174076" cy="22348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3" name="ZoneTexte 42"/>
          <p:cNvSpPr txBox="1"/>
          <p:nvPr/>
        </p:nvSpPr>
        <p:spPr>
          <a:xfrm>
            <a:off x="5795421" y="2716124"/>
            <a:ext cx="140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Cinéma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3E6113-3B88-7246-910E-C2989CCE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12000" cy="965394"/>
          </a:xfrm>
        </p:spPr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écosystème dynamique et varié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4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/>
              <a:t>Enjeux </a:t>
            </a:r>
            <a:r>
              <a:rPr lang="fr-CA" sz="3200" dirty="0" smtClean="0"/>
              <a:t>et </a:t>
            </a:r>
            <a:r>
              <a:rPr lang="fr-CA" sz="3200" dirty="0"/>
              <a:t/>
            </a:r>
            <a:br>
              <a:rPr lang="fr-CA" sz="3200" dirty="0"/>
            </a:br>
            <a:r>
              <a:rPr lang="fr-CA" sz="3200" dirty="0"/>
              <a:t>recommandations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DCBAD1-76AB-4148-97DC-11723709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2" r="3021" b="15625"/>
          <a:stretch/>
        </p:blipFill>
        <p:spPr>
          <a:xfrm>
            <a:off x="4368800" y="0"/>
            <a:ext cx="782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1851" y="2011680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Maintenir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la vitalité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créative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2086" y="2011680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Favoriser le développement de la </a:t>
            </a:r>
            <a:r>
              <a:rPr lang="fr-CA" sz="2400" b="1" dirty="0">
                <a:solidFill>
                  <a:schemeClr val="accent1"/>
                </a:solidFill>
              </a:rPr>
              <a:t>main-d’œuvre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4583" y="2011679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Stimuler la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demande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locale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0966" y="4274820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Valoriser le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talent créatif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32086" y="4274820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Favoriser la </a:t>
            </a:r>
            <a:r>
              <a:rPr lang="fr-CA" sz="2400" b="1" dirty="0">
                <a:solidFill>
                  <a:schemeClr val="accent1"/>
                </a:solidFill>
              </a:rPr>
              <a:t>consolidation</a:t>
            </a:r>
            <a:r>
              <a:rPr lang="fr-CA" sz="2400" dirty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fr-CA" sz="2400" dirty="0">
                <a:solidFill>
                  <a:schemeClr val="accent1"/>
                </a:solidFill>
              </a:rPr>
              <a:t>des entreprises créatives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64582" y="4274818"/>
            <a:ext cx="2786743" cy="1628503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accent1"/>
                </a:solidFill>
              </a:rPr>
              <a:t>Adapter la </a:t>
            </a:r>
            <a:r>
              <a:rPr lang="fr-CA" sz="2400" b="1" dirty="0">
                <a:solidFill>
                  <a:schemeClr val="accent1"/>
                </a:solidFill>
              </a:rPr>
              <a:t>réglementation </a:t>
            </a:r>
          </a:p>
          <a:p>
            <a:pPr algn="ctr"/>
            <a:r>
              <a:rPr lang="fr-CA" sz="2400" b="1" dirty="0">
                <a:solidFill>
                  <a:schemeClr val="accent1"/>
                </a:solidFill>
              </a:rPr>
              <a:t>et la fiscalité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FCCC69-84E3-CF4F-B8F7-F896C2B9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 axes stratégiques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nous démarquer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3F99882-84AF-EB4F-95DC-9FC7BF986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16" y="1824394"/>
            <a:ext cx="295818" cy="45077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0CE4EEC-76FE-4A4C-84B7-3942802F2B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29" y="1847930"/>
            <a:ext cx="381000" cy="457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EA3D4F9-ADCD-0A42-B151-CF5777B4FA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09" y="4122418"/>
            <a:ext cx="406400" cy="4064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E221C46-74D1-7D43-8529-3B4640E7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9" y="4122418"/>
            <a:ext cx="425450" cy="42545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7AE50F4-13DB-C246-AA09-3B6F694CC4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94" y="1828880"/>
            <a:ext cx="419100" cy="4953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07EFD5D-B369-E14C-9DBC-4BB7278B47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25" y="4103368"/>
            <a:ext cx="355600" cy="4445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7167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00DBE3A-62C1-B147-8E89-9314A9A8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Quelques mesures clés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DB2F265-5095-9545-A2EE-551F5C77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892213"/>
            <a:ext cx="3390835" cy="2501987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lIns="108000" tIns="108000" rIns="108000" bIns="108000"/>
          <a:lstStyle/>
          <a:p>
            <a:r>
              <a:rPr lang="fr-CA" sz="2000" b="1" dirty="0">
                <a:solidFill>
                  <a:schemeClr val="accent1"/>
                </a:solidFill>
              </a:rPr>
              <a:t>Maintenir la vitalité créative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Protéger les revenus – droits </a:t>
            </a:r>
            <a:r>
              <a:rPr lang="fr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d’auteur, </a:t>
            </a:r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propriété Intellectuelle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Soutenir les exportations créatives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Multiplier les lieux de création et d’expérimentation</a:t>
            </a:r>
          </a:p>
          <a:p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04694D3-4FD1-0649-BB43-5114426E994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30159" y="1841500"/>
            <a:ext cx="3591215" cy="2883060"/>
          </a:xfrm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lIns="108000" tIns="108000" rIns="108000" bIns="108000"/>
          <a:lstStyle/>
          <a:p>
            <a:r>
              <a:rPr lang="fr-CA" sz="2000" b="1" dirty="0">
                <a:solidFill>
                  <a:schemeClr val="accent1"/>
                </a:solidFill>
              </a:rPr>
              <a:t>Favoriser le développement de la main-d’œuvre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Formation continue pour attirer les travailleurs qui seront déplacés par l’automatisation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Retenir les étudiants étrangers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Attirer des travailleurs                      qualifiés du reste du Canada                      et de l’étranger</a:t>
            </a:r>
          </a:p>
        </p:txBody>
      </p:sp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EE0B2A5D-260F-E547-8BC7-538D6D0E5E6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8503" y="1851117"/>
            <a:ext cx="3463497" cy="2086979"/>
          </a:xfr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lIns="108000" tIns="108000" rIns="108000" bIns="108000"/>
          <a:lstStyle/>
          <a:p>
            <a:r>
              <a:rPr lang="fr-CA" sz="1800" b="1" dirty="0">
                <a:solidFill>
                  <a:schemeClr val="accent1"/>
                </a:solidFill>
              </a:rPr>
              <a:t>Adapter la réglementation     et la fiscalité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S’assurer que l’appui fiscal reflète l’évolution des industries créatives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Adapter le régime fiscal à l’économie numérique – imposer les taxes applicables</a:t>
            </a:r>
          </a:p>
          <a:p>
            <a:endParaRPr lang="fr-FR" dirty="0"/>
          </a:p>
        </p:txBody>
      </p:sp>
      <p:sp>
        <p:nvSpPr>
          <p:cNvPr id="24" name="Espace réservé du contenu 9">
            <a:extLst>
              <a:ext uri="{FF2B5EF4-FFF2-40B4-BE49-F238E27FC236}">
                <a16:creationId xmlns:a16="http://schemas.microsoft.com/office/drawing/2014/main" id="{8E99F82E-D1DD-1C4F-94A7-C2F1AF654409}"/>
              </a:ext>
            </a:extLst>
          </p:cNvPr>
          <p:cNvSpPr txBox="1">
            <a:spLocks/>
          </p:cNvSpPr>
          <p:nvPr/>
        </p:nvSpPr>
        <p:spPr>
          <a:xfrm>
            <a:off x="552700" y="4483100"/>
            <a:ext cx="3344000" cy="1804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5" name="Espace réservé du contenu 10">
            <a:extLst>
              <a:ext uri="{FF2B5EF4-FFF2-40B4-BE49-F238E27FC236}">
                <a16:creationId xmlns:a16="http://schemas.microsoft.com/office/drawing/2014/main" id="{A7057623-D9FB-C94F-AC2F-6D4CDEED8754}"/>
              </a:ext>
            </a:extLst>
          </p:cNvPr>
          <p:cNvSpPr txBox="1">
            <a:spLocks/>
          </p:cNvSpPr>
          <p:nvPr/>
        </p:nvSpPr>
        <p:spPr>
          <a:xfrm>
            <a:off x="4436700" y="4483100"/>
            <a:ext cx="3344000" cy="1804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6" name="Espace réservé du contenu 21">
            <a:extLst>
              <a:ext uri="{FF2B5EF4-FFF2-40B4-BE49-F238E27FC236}">
                <a16:creationId xmlns:a16="http://schemas.microsoft.com/office/drawing/2014/main" id="{265501DE-1689-034E-AE14-F2B85ED5AF99}"/>
              </a:ext>
            </a:extLst>
          </p:cNvPr>
          <p:cNvSpPr txBox="1">
            <a:spLocks/>
          </p:cNvSpPr>
          <p:nvPr/>
        </p:nvSpPr>
        <p:spPr>
          <a:xfrm>
            <a:off x="8320700" y="4483100"/>
            <a:ext cx="3344000" cy="18043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27" name="Espace réservé du contenu 9">
            <a:extLst>
              <a:ext uri="{FF2B5EF4-FFF2-40B4-BE49-F238E27FC236}">
                <a16:creationId xmlns:a16="http://schemas.microsoft.com/office/drawing/2014/main" id="{5789D541-4514-D74C-A1CC-000EC6FE68AE}"/>
              </a:ext>
            </a:extLst>
          </p:cNvPr>
          <p:cNvSpPr txBox="1">
            <a:spLocks/>
          </p:cNvSpPr>
          <p:nvPr/>
        </p:nvSpPr>
        <p:spPr>
          <a:xfrm>
            <a:off x="539999" y="4580988"/>
            <a:ext cx="3401407" cy="2045843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chemeClr val="accent1"/>
                </a:solidFill>
              </a:rPr>
              <a:t>Stimuler la demande locale</a:t>
            </a:r>
          </a:p>
          <a:p>
            <a:pPr>
              <a:spcBef>
                <a:spcPts val="900"/>
              </a:spcBef>
            </a:pPr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Agir prioritairement sur le développement des publics </a:t>
            </a:r>
          </a:p>
          <a:p>
            <a:pPr>
              <a:spcBef>
                <a:spcPts val="900"/>
              </a:spcBef>
            </a:pPr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Exiger des investissements locaux en production de la part de diffuseurs étrangers</a:t>
            </a:r>
          </a:p>
          <a:p>
            <a:endParaRPr lang="fr-FR" dirty="0"/>
          </a:p>
        </p:txBody>
      </p:sp>
      <p:sp>
        <p:nvSpPr>
          <p:cNvPr id="28" name="Espace réservé du contenu 10">
            <a:extLst>
              <a:ext uri="{FF2B5EF4-FFF2-40B4-BE49-F238E27FC236}">
                <a16:creationId xmlns:a16="http://schemas.microsoft.com/office/drawing/2014/main" id="{C5A276A4-C471-4A40-B07D-D9783B9B8F32}"/>
              </a:ext>
            </a:extLst>
          </p:cNvPr>
          <p:cNvSpPr txBox="1">
            <a:spLocks/>
          </p:cNvSpPr>
          <p:nvPr/>
        </p:nvSpPr>
        <p:spPr>
          <a:xfrm>
            <a:off x="4330160" y="4933168"/>
            <a:ext cx="3591215" cy="16217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chemeClr val="accent1"/>
                </a:solidFill>
              </a:rPr>
              <a:t>Valoriser le talent créatif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Stimuler la </a:t>
            </a:r>
            <a:r>
              <a:rPr lang="fr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R-D </a:t>
            </a:r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la création de propriété intellectuelle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Accroître l’expertise en commercialisation numérique</a:t>
            </a:r>
          </a:p>
        </p:txBody>
      </p:sp>
      <p:sp>
        <p:nvSpPr>
          <p:cNvPr id="29" name="Espace réservé du contenu 21">
            <a:extLst>
              <a:ext uri="{FF2B5EF4-FFF2-40B4-BE49-F238E27FC236}">
                <a16:creationId xmlns:a16="http://schemas.microsoft.com/office/drawing/2014/main" id="{D10BE5C8-A792-6540-B15C-E01465BFF498}"/>
              </a:ext>
            </a:extLst>
          </p:cNvPr>
          <p:cNvSpPr txBox="1">
            <a:spLocks/>
          </p:cNvSpPr>
          <p:nvPr/>
        </p:nvSpPr>
        <p:spPr>
          <a:xfrm>
            <a:off x="8199075" y="4088087"/>
            <a:ext cx="3452925" cy="2322988"/>
          </a:xfrm>
          <a:prstGeom prst="rect">
            <a:avLst/>
          </a:prstGeom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vert="horz" lIns="108000" tIns="108000" rIns="108000" bIns="10800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90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Buenos Aires Light" panose="00000400000000000000" pitchFamily="50" charset="0"/>
              <a:buChar char="—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b="1" dirty="0">
                <a:solidFill>
                  <a:schemeClr val="accent1"/>
                </a:solidFill>
              </a:rPr>
              <a:t>Favoriser la consolidation des entreprises créatives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Aller au-delà de l’appui par projet et soutenir la capitalisation des entreprises créatives </a:t>
            </a:r>
          </a:p>
          <a:p>
            <a:r>
              <a:rPr lang="fr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Encourager le regroupement des acteurs des industries créatives autour de plateformes communes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D672703-E8D1-F74C-BD20-A2A7E3DB5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74" y="4724560"/>
            <a:ext cx="295818" cy="45077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D05B12B-DFCF-B442-BDF7-948898C19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91" y="4086786"/>
            <a:ext cx="381000" cy="457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F8165C99-F102-5E45-9CD3-4B5FB3966A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6" y="5913237"/>
            <a:ext cx="518191" cy="51819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652FF80-A0F2-4F4F-B419-EB2DF0624F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440" y="5868643"/>
            <a:ext cx="315115" cy="31511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7DE231A-C2FE-CB49-8AEC-2C41F3E35E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482" y="2030124"/>
            <a:ext cx="393271" cy="46477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23017371-6E1E-034B-8708-F02C53B1D6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440" y="2050398"/>
            <a:ext cx="328026" cy="41003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7610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A" dirty="0"/>
              <a:t>Bon forum!</a:t>
            </a:r>
          </a:p>
        </p:txBody>
      </p:sp>
    </p:spTree>
    <p:extLst>
      <p:ext uri="{BB962C8B-B14F-4D97-AF65-F5344CB8AC3E}">
        <p14:creationId xmlns:p14="http://schemas.microsoft.com/office/powerpoint/2010/main" val="402383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7719" y="1764867"/>
            <a:ext cx="3731651" cy="38197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sz="4000" dirty="0"/>
              <a:t>Les industries créatives contribuent grandement au rayonnement de la métropole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521804-0CC0-1744-AABF-E45C98F2D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4" r="11917"/>
          <a:stretch/>
        </p:blipFill>
        <p:spPr>
          <a:xfrm>
            <a:off x="4370293" y="0"/>
            <a:ext cx="7820119" cy="6900774"/>
          </a:xfrm>
        </p:spPr>
      </p:pic>
    </p:spTree>
    <p:extLst>
      <p:ext uri="{BB962C8B-B14F-4D97-AF65-F5344CB8AC3E}">
        <p14:creationId xmlns:p14="http://schemas.microsoft.com/office/powerpoint/2010/main" val="349067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Les industries </a:t>
            </a:r>
            <a:r>
              <a:rPr lang="fr-CA" dirty="0" smtClean="0"/>
              <a:t>créatives </a:t>
            </a:r>
            <a:r>
              <a:rPr lang="fr-CA" dirty="0"/>
              <a:t>au cœur des initiatives de la Chambre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2095500"/>
            <a:ext cx="1321473" cy="17168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47346" y="389062"/>
            <a:ext cx="55650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2005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financement privé de la culture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2007-2017 :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Montréal, métropole culturelle</a:t>
            </a: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2009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culture à Montréal : impacts économiques      et financement privé</a:t>
            </a:r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industries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créatives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catalyseurs de richesse et de rayonnement pour la métropole (étude)</a:t>
            </a:r>
          </a:p>
          <a:p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chemeClr val="accent1"/>
                </a:solidFill>
              </a:rPr>
              <a:t>2013 : 1</a:t>
            </a:r>
            <a:r>
              <a:rPr lang="fr-CA" b="1" baseline="30000" dirty="0">
                <a:solidFill>
                  <a:schemeClr val="accent1"/>
                </a:solidFill>
              </a:rPr>
              <a:t>er</a:t>
            </a:r>
            <a:r>
              <a:rPr lang="fr-CA" b="1" dirty="0">
                <a:solidFill>
                  <a:schemeClr val="accent1"/>
                </a:solidFill>
              </a:rPr>
              <a:t> </a:t>
            </a:r>
            <a:r>
              <a:rPr lang="fr-CA" b="1" dirty="0" smtClean="0">
                <a:solidFill>
                  <a:schemeClr val="accent1"/>
                </a:solidFill>
              </a:rPr>
              <a:t>Forum </a:t>
            </a:r>
            <a:r>
              <a:rPr lang="fr-CA" b="1" dirty="0">
                <a:solidFill>
                  <a:schemeClr val="accent1"/>
                </a:solidFill>
              </a:rPr>
              <a:t>stratégique sur les industries créatives</a:t>
            </a:r>
          </a:p>
          <a:p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 :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culture à Montréal : chiffres, tendances et pratiques innovantes</a:t>
            </a:r>
          </a:p>
          <a:p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chemeClr val="accent1"/>
                </a:solidFill>
              </a:rPr>
              <a:t>2018 : Industries </a:t>
            </a:r>
            <a:r>
              <a:rPr lang="fr-CA" b="1" dirty="0" smtClean="0">
                <a:solidFill>
                  <a:schemeClr val="accent1"/>
                </a:solidFill>
              </a:rPr>
              <a:t>créatives : </a:t>
            </a:r>
            <a:r>
              <a:rPr lang="fr-CA" b="1" dirty="0">
                <a:solidFill>
                  <a:schemeClr val="accent1"/>
                </a:solidFill>
              </a:rPr>
              <a:t>r</a:t>
            </a:r>
            <a:r>
              <a:rPr lang="fr-CA" b="1" dirty="0" smtClean="0">
                <a:solidFill>
                  <a:schemeClr val="accent1"/>
                </a:solidFill>
              </a:rPr>
              <a:t>éussir </a:t>
            </a:r>
            <a:r>
              <a:rPr lang="fr-CA" b="1" dirty="0">
                <a:solidFill>
                  <a:schemeClr val="accent1"/>
                </a:solidFill>
              </a:rPr>
              <a:t>dans un environnement en mutation rapide </a:t>
            </a:r>
            <a:r>
              <a:rPr lang="fr-CA" dirty="0">
                <a:solidFill>
                  <a:schemeClr val="accent1"/>
                </a:solidFill>
              </a:rPr>
              <a:t>(étude)</a:t>
            </a:r>
          </a:p>
          <a:p>
            <a:endParaRPr lang="fr-CA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CA" b="1" dirty="0">
                <a:solidFill>
                  <a:srgbClr val="DB1045"/>
                </a:solidFill>
              </a:rPr>
              <a:t>2018 : 2</a:t>
            </a:r>
            <a:r>
              <a:rPr lang="fr-CA" b="1" baseline="30000" dirty="0">
                <a:solidFill>
                  <a:srgbClr val="DB1045"/>
                </a:solidFill>
              </a:rPr>
              <a:t>e</a:t>
            </a:r>
            <a:r>
              <a:rPr lang="fr-CA" b="1" dirty="0">
                <a:solidFill>
                  <a:srgbClr val="DB1045"/>
                </a:solidFill>
              </a:rPr>
              <a:t> </a:t>
            </a:r>
            <a:r>
              <a:rPr lang="fr-CA" b="1" dirty="0" smtClean="0">
                <a:solidFill>
                  <a:srgbClr val="DB1045"/>
                </a:solidFill>
              </a:rPr>
              <a:t>Forum </a:t>
            </a:r>
            <a:r>
              <a:rPr lang="fr-CA" b="1" dirty="0">
                <a:solidFill>
                  <a:srgbClr val="DB1045"/>
                </a:solidFill>
              </a:rPr>
              <a:t>stratégique sur les industries créatives 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731A00-DE0E-494E-91D8-EDDDAB9EF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4068110"/>
            <a:ext cx="1321473" cy="17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Trois défis à relever pour consolider le potentiel créatif de la métropole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Internationalisation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Collaboration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AF16589C-D497-874B-8F73-4F80321149E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3" r="8670"/>
          <a:stretch/>
        </p:blipFill>
        <p:spPr>
          <a:xfrm>
            <a:off x="6387353" y="2032001"/>
            <a:ext cx="5264648" cy="4285998"/>
          </a:xfrm>
        </p:spPr>
      </p:pic>
    </p:spTree>
    <p:extLst>
      <p:ext uri="{BB962C8B-B14F-4D97-AF65-F5344CB8AC3E}">
        <p14:creationId xmlns:p14="http://schemas.microsoft.com/office/powerpoint/2010/main" val="314883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515107"/>
            <a:ext cx="4489200" cy="584296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49343" y="551074"/>
            <a:ext cx="6293223" cy="2137472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  <a:miter lim="800000"/>
          </a:ln>
        </p:spPr>
        <p:txBody>
          <a:bodyPr wrap="square" lIns="180000" tIns="144000" rIns="180000" bIns="14400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accent1"/>
                </a:solidFill>
              </a:rPr>
              <a:t>Faire le point sur une industrie en transformation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accent1"/>
                </a:solidFill>
              </a:rPr>
              <a:t>Mesurer l’impact </a:t>
            </a:r>
            <a:r>
              <a:rPr lang="fr-CA" sz="2000" dirty="0">
                <a:solidFill>
                  <a:schemeClr val="accent1"/>
                </a:solidFill>
              </a:rPr>
              <a:t>des nouvelles réalités du secteur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chemeClr val="accent1"/>
                </a:solidFill>
              </a:rPr>
              <a:t>Formuler des axes d’intervention et des mesures clés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71011" y="3418449"/>
            <a:ext cx="62715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dirty="0"/>
              <a:t>L’étude </a:t>
            </a:r>
            <a:r>
              <a:rPr lang="fr-CA" sz="1600" i="1" dirty="0"/>
              <a:t>Industries créatives : réussir dans un environnement en mutation rapide</a:t>
            </a:r>
            <a:r>
              <a:rPr lang="fr-CA" sz="1600" dirty="0"/>
              <a:t> a été menée par la firme KPMG et </a:t>
            </a:r>
            <a:r>
              <a:rPr lang="fr-CA" sz="1600" dirty="0" smtClean="0"/>
              <a:t>réalisée par la Chambre de commerce du Montréal métropolitain, </a:t>
            </a:r>
            <a:r>
              <a:rPr lang="fr-CA" sz="1600" dirty="0"/>
              <a:t>en partenariat avec :</a:t>
            </a:r>
            <a:endParaRPr lang="fr-C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011" y="4394489"/>
            <a:ext cx="6271555" cy="9898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471011" y="5771785"/>
            <a:ext cx="45226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 soutien d’Ubisoft, Cossette,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Telus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CA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Zú</a:t>
            </a: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40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200150" y="2076451"/>
            <a:ext cx="10244137" cy="1250950"/>
          </a:xfrm>
        </p:spPr>
        <p:txBody>
          <a:bodyPr/>
          <a:lstStyle/>
          <a:p>
            <a:r>
              <a:rPr lang="fr-CA" dirty="0"/>
              <a:t>Présentation de l’étude</a:t>
            </a:r>
          </a:p>
        </p:txBody>
      </p:sp>
    </p:spTree>
    <p:extLst>
      <p:ext uri="{BB962C8B-B14F-4D97-AF65-F5344CB8AC3E}">
        <p14:creationId xmlns:p14="http://schemas.microsoft.com/office/powerpoint/2010/main" val="384140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Industries </a:t>
            </a:r>
            <a:r>
              <a:rPr lang="fr-C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créatives :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 place déterminante dans l’économie québécoise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61029" y="3668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FD2DFD-1284-B94F-B406-E9B41C4ADE81}"/>
              </a:ext>
            </a:extLst>
          </p:cNvPr>
          <p:cNvSpPr/>
          <p:nvPr/>
        </p:nvSpPr>
        <p:spPr>
          <a:xfrm>
            <a:off x="368057" y="2028961"/>
            <a:ext cx="3154461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9,4 G$ </a:t>
            </a:r>
            <a:r>
              <a:rPr lang="fr-CA" sz="2800" b="1" dirty="0" smtClean="0">
                <a:solidFill>
                  <a:schemeClr val="accent1"/>
                </a:solidFill>
              </a:rPr>
              <a:t>en </a:t>
            </a:r>
            <a:r>
              <a:rPr lang="fr-CA" sz="2800" b="1" dirty="0">
                <a:solidFill>
                  <a:schemeClr val="accent1"/>
                </a:solidFill>
              </a:rPr>
              <a:t>retombées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économiques pour le Québec, dont 6,6 G$ </a:t>
            </a: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retombées directes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813F13-D7D8-204B-8756-8037073AB122}"/>
              </a:ext>
            </a:extLst>
          </p:cNvPr>
          <p:cNvSpPr/>
          <p:nvPr/>
        </p:nvSpPr>
        <p:spPr>
          <a:xfrm>
            <a:off x="3713431" y="2028961"/>
            <a:ext cx="3447800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947 M$ </a:t>
            </a:r>
            <a:r>
              <a:rPr lang="fr-CA" sz="2800" b="1" dirty="0" smtClean="0">
                <a:solidFill>
                  <a:schemeClr val="accent1"/>
                </a:solidFill>
              </a:rPr>
              <a:t>en </a:t>
            </a:r>
            <a:r>
              <a:rPr lang="fr-CA" sz="2800" b="1" dirty="0">
                <a:solidFill>
                  <a:schemeClr val="accent1"/>
                </a:solidFill>
              </a:rPr>
              <a:t>revenus fiscaux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942 M$ </a:t>
            </a:r>
          </a:p>
          <a:p>
            <a:pPr algn="ctr"/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revenus parafiscaux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29531-494F-D548-B4DD-6C41BDC661F3}"/>
              </a:ext>
            </a:extLst>
          </p:cNvPr>
          <p:cNvSpPr/>
          <p:nvPr/>
        </p:nvSpPr>
        <p:spPr>
          <a:xfrm>
            <a:off x="7352144" y="2028960"/>
            <a:ext cx="4470401" cy="4330275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Augmentation de </a:t>
            </a:r>
          </a:p>
          <a:p>
            <a:pPr algn="ctr"/>
            <a:r>
              <a:rPr lang="fr-CA" sz="8000" b="1" dirty="0" smtClean="0">
                <a:solidFill>
                  <a:schemeClr val="accent1"/>
                </a:solidFill>
              </a:rPr>
              <a:t>9,3 % </a:t>
            </a:r>
            <a:endParaRPr lang="fr-CA" sz="8000" b="1" dirty="0">
              <a:solidFill>
                <a:schemeClr val="accent1"/>
              </a:solidFill>
            </a:endParaRPr>
          </a:p>
          <a:p>
            <a:pPr algn="ctr"/>
            <a:r>
              <a:rPr lang="fr-CA" sz="2800" dirty="0">
                <a:solidFill>
                  <a:schemeClr val="accent1"/>
                </a:solidFill>
              </a:rPr>
              <a:t>des retombées économiques </a:t>
            </a:r>
          </a:p>
          <a:p>
            <a:pPr algn="ctr"/>
            <a:r>
              <a:rPr lang="fr-CA" sz="2800" dirty="0">
                <a:solidFill>
                  <a:schemeClr val="accent1"/>
                </a:solidFill>
              </a:rPr>
              <a:t>entre 2012 et 2017</a:t>
            </a:r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D2DFD-1284-B94F-B406-E9B41C4ADE81}"/>
              </a:ext>
            </a:extLst>
          </p:cNvPr>
          <p:cNvSpPr/>
          <p:nvPr/>
        </p:nvSpPr>
        <p:spPr>
          <a:xfrm>
            <a:off x="368057" y="4513017"/>
            <a:ext cx="6793174" cy="1846219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comparaison,</a:t>
            </a:r>
          </a:p>
          <a:p>
            <a:pPr algn="ctr"/>
            <a:r>
              <a:rPr lang="fr-CA" sz="2400" b="1" dirty="0">
                <a:solidFill>
                  <a:srgbClr val="DB1045"/>
                </a:solidFill>
              </a:rPr>
              <a:t>8 G$ </a:t>
            </a:r>
            <a:r>
              <a:rPr lang="fr-CA" sz="2400" b="1" dirty="0" smtClean="0">
                <a:solidFill>
                  <a:srgbClr val="DB1045"/>
                </a:solidFill>
              </a:rPr>
              <a:t>en </a:t>
            </a:r>
            <a:r>
              <a:rPr lang="fr-CA" sz="2400" b="1" dirty="0">
                <a:solidFill>
                  <a:srgbClr val="DB1045"/>
                </a:solidFill>
              </a:rPr>
              <a:t>retombées </a:t>
            </a:r>
            <a:r>
              <a:rPr lang="fr-CA" sz="2400" b="1" dirty="0">
                <a:solidFill>
                  <a:srgbClr val="424243"/>
                </a:solidFill>
              </a:rPr>
              <a:t>pour</a:t>
            </a:r>
            <a:r>
              <a:rPr lang="fr-CA" sz="2400" b="1" dirty="0">
                <a:solidFill>
                  <a:srgbClr val="DB1045"/>
                </a:solidFill>
              </a:rPr>
              <a:t> </a:t>
            </a:r>
            <a:r>
              <a:rPr lang="fr-C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l’industrie </a:t>
            </a:r>
            <a:r>
              <a:rPr lang="fr-CA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aérospatiale </a:t>
            </a:r>
            <a:r>
              <a:rPr lang="fr-CA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et </a:t>
            </a:r>
            <a:r>
              <a:rPr lang="fr-CA" sz="2400" b="1" dirty="0">
                <a:solidFill>
                  <a:srgbClr val="DB1045"/>
                </a:solidFill>
              </a:rPr>
              <a:t>5,6 G$ </a:t>
            </a:r>
            <a:r>
              <a:rPr lang="fr-CA" sz="2400" b="1" dirty="0" smtClean="0">
                <a:solidFill>
                  <a:srgbClr val="DB1045"/>
                </a:solidFill>
              </a:rPr>
              <a:t>en </a:t>
            </a:r>
            <a:r>
              <a:rPr lang="fr-CA" sz="2400" b="1" dirty="0">
                <a:solidFill>
                  <a:srgbClr val="DB1045"/>
                </a:solidFill>
              </a:rPr>
              <a:t>retombées</a:t>
            </a:r>
            <a:r>
              <a:rPr lang="fr-CA" b="1" dirty="0">
                <a:solidFill>
                  <a:srgbClr val="DB1045"/>
                </a:solidFill>
              </a:rPr>
              <a:t> </a:t>
            </a:r>
            <a:r>
              <a:rPr lang="fr-CA" b="1" dirty="0">
                <a:solidFill>
                  <a:srgbClr val="424243"/>
                </a:solidFill>
              </a:rPr>
              <a:t>pour</a:t>
            </a:r>
            <a:endParaRPr lang="fr-CA" sz="1200" dirty="0">
              <a:solidFill>
                <a:srgbClr val="424243"/>
              </a:solidFill>
            </a:endParaRPr>
          </a:p>
          <a:p>
            <a:pPr algn="ctr"/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technologies de la santé et les sciences de la vie</a:t>
            </a:r>
          </a:p>
        </p:txBody>
      </p:sp>
    </p:spTree>
    <p:extLst>
      <p:ext uri="{BB962C8B-B14F-4D97-AF65-F5344CB8AC3E}">
        <p14:creationId xmlns:p14="http://schemas.microsoft.com/office/powerpoint/2010/main" val="403390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40000" y="540000"/>
            <a:ext cx="7194300" cy="965394"/>
          </a:xfrm>
        </p:spPr>
        <p:txBody>
          <a:bodyPr/>
          <a:lstStyle/>
          <a:p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industries </a:t>
            </a:r>
            <a:r>
              <a:rPr lang="fr-CA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créatrices d’emploi 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pour Montréal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61029" y="3668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8" y="4754619"/>
            <a:ext cx="7397851" cy="15301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A39590-662D-B247-A713-590C98057B71}"/>
              </a:ext>
            </a:extLst>
          </p:cNvPr>
          <p:cNvSpPr/>
          <p:nvPr/>
        </p:nvSpPr>
        <p:spPr>
          <a:xfrm>
            <a:off x="491888" y="1891685"/>
            <a:ext cx="3572839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4,7 % de </a:t>
            </a:r>
          </a:p>
          <a:p>
            <a:pPr algn="ctr"/>
            <a:r>
              <a:rPr lang="fr-CA" sz="2800" b="1" dirty="0">
                <a:solidFill>
                  <a:schemeClr val="accent1"/>
                </a:solidFill>
              </a:rPr>
              <a:t>l’emploi  </a:t>
            </a:r>
          </a:p>
          <a:p>
            <a:pPr algn="ctr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de la métropole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038D51-BA31-5C4C-B690-5ED8E29A6459}"/>
              </a:ext>
            </a:extLst>
          </p:cNvPr>
          <p:cNvSpPr/>
          <p:nvPr/>
        </p:nvSpPr>
        <p:spPr>
          <a:xfrm>
            <a:off x="4309580" y="1891685"/>
            <a:ext cx="3572839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101 300 emplois directs </a:t>
            </a:r>
          </a:p>
          <a:p>
            <a:pPr algn="ctr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région montréalaise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183481-E23F-5042-97F7-F2538AC448A8}"/>
              </a:ext>
            </a:extLst>
          </p:cNvPr>
          <p:cNvSpPr/>
          <p:nvPr/>
        </p:nvSpPr>
        <p:spPr>
          <a:xfrm>
            <a:off x="8127272" y="1891685"/>
            <a:ext cx="3572839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b="1" dirty="0">
                <a:solidFill>
                  <a:schemeClr val="accent1"/>
                </a:solidFill>
              </a:rPr>
              <a:t>37 625 emplois soutenus</a:t>
            </a:r>
          </a:p>
          <a:p>
            <a:pPr algn="ctr"/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dans la chaîne de fournisseurs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E0C459-5F14-BB45-BA39-3D61393042D0}"/>
              </a:ext>
            </a:extLst>
          </p:cNvPr>
          <p:cNvSpPr/>
          <p:nvPr/>
        </p:nvSpPr>
        <p:spPr>
          <a:xfrm>
            <a:off x="8127272" y="4272279"/>
            <a:ext cx="3572839" cy="1974394"/>
          </a:xfrm>
          <a:prstGeom prst="rect">
            <a:avLst/>
          </a:prstGeom>
          <a:noFill/>
          <a:ln w="762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fr-CA" b="1" dirty="0">
                <a:solidFill>
                  <a:schemeClr val="accent1"/>
                </a:solidFill>
              </a:rPr>
              <a:t>Augmentation de </a:t>
            </a:r>
          </a:p>
          <a:p>
            <a:pPr algn="ctr"/>
            <a:r>
              <a:rPr lang="fr-CA" sz="4800" b="1" dirty="0" smtClean="0">
                <a:solidFill>
                  <a:schemeClr val="accent1"/>
                </a:solidFill>
              </a:rPr>
              <a:t>10,7 % </a:t>
            </a:r>
            <a:endParaRPr lang="fr-CA" sz="4800" b="1" dirty="0">
              <a:solidFill>
                <a:schemeClr val="accent1"/>
              </a:solidFill>
            </a:endParaRPr>
          </a:p>
          <a:p>
            <a:pPr algn="ctr"/>
            <a:r>
              <a:rPr lang="fr-CA" dirty="0">
                <a:solidFill>
                  <a:schemeClr val="accent1"/>
                </a:solidFill>
              </a:rPr>
              <a:t>des emplois entre </a:t>
            </a:r>
          </a:p>
          <a:p>
            <a:pPr algn="ctr"/>
            <a:r>
              <a:rPr lang="fr-CA" dirty="0">
                <a:solidFill>
                  <a:schemeClr val="accent1"/>
                </a:solidFill>
              </a:rPr>
              <a:t>2012 et 2017</a:t>
            </a:r>
          </a:p>
        </p:txBody>
      </p:sp>
    </p:spTree>
    <p:extLst>
      <p:ext uri="{BB962C8B-B14F-4D97-AF65-F5344CB8AC3E}">
        <p14:creationId xmlns:p14="http://schemas.microsoft.com/office/powerpoint/2010/main" val="18899105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enerique_ccmm">
  <a:themeElements>
    <a:clrScheme name="CCMM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DB1045"/>
      </a:accent1>
      <a:accent2>
        <a:srgbClr val="828282"/>
      </a:accent2>
      <a:accent3>
        <a:srgbClr val="AAAAAA"/>
      </a:accent3>
      <a:accent4>
        <a:srgbClr val="DB1045"/>
      </a:accent4>
      <a:accent5>
        <a:srgbClr val="828282"/>
      </a:accent5>
      <a:accent6>
        <a:srgbClr val="AAAAAA"/>
      </a:accent6>
      <a:hlink>
        <a:srgbClr val="DB1045"/>
      </a:hlink>
      <a:folHlink>
        <a:srgbClr val="DB1045"/>
      </a:folHlink>
    </a:clrScheme>
    <a:fontScheme name="CCMM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generique_ccmm</Template>
  <TotalTime>17572</TotalTime>
  <Words>2264</Words>
  <Application>Microsoft Office PowerPoint</Application>
  <PresentationFormat>Grand écran</PresentationFormat>
  <Paragraphs>364</Paragraphs>
  <Slides>23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Buenos Aires Light</vt:lpstr>
      <vt:lpstr>Calibri</vt:lpstr>
      <vt:lpstr>Georgia</vt:lpstr>
      <vt:lpstr>Tahoma</vt:lpstr>
      <vt:lpstr>Wingdings</vt:lpstr>
      <vt:lpstr>generique_ccmm</vt:lpstr>
      <vt:lpstr>Diapositive think-cell</vt:lpstr>
      <vt:lpstr>Les industries créatives : l’évolution d’une industrie en puissance</vt:lpstr>
      <vt:lpstr>Un écosystème dynamique et varié</vt:lpstr>
      <vt:lpstr>Les industries créatives contribuent grandement au rayonnement de la métropole </vt:lpstr>
      <vt:lpstr>Les industries créatives au cœur des initiatives de la Chambre</vt:lpstr>
      <vt:lpstr>Trois défis à relever pour consolider le potentiel créatif de la métropole</vt:lpstr>
      <vt:lpstr>Présentation PowerPoint</vt:lpstr>
      <vt:lpstr>Présentation PowerPoint</vt:lpstr>
      <vt:lpstr>Industries créatives : une place déterminante dans l’économie québécoise </vt:lpstr>
      <vt:lpstr>Des industries créatrices d’emploi pour Montréal</vt:lpstr>
      <vt:lpstr>Une évolution de l’emploi à géométrie variable</vt:lpstr>
      <vt:lpstr>L’écosystème de la créativité numérique : un vecteur de croissance pour le multimédia</vt:lpstr>
      <vt:lpstr>Les industries créatives occupent un poids prépondérant dans l’écosystème</vt:lpstr>
      <vt:lpstr>Présentation PowerPoint</vt:lpstr>
      <vt:lpstr>Présentation PowerPoint</vt:lpstr>
      <vt:lpstr>Une industrie diversifiée et des sous-secteurs équilibrés</vt:lpstr>
      <vt:lpstr>Les industries créatives bousculées par de nouvelles réalités</vt:lpstr>
      <vt:lpstr>Présentation PowerPoint</vt:lpstr>
      <vt:lpstr>Présentation PowerPoint</vt:lpstr>
      <vt:lpstr>Présentation PowerPoint</vt:lpstr>
      <vt:lpstr>Enjeux et  recommandations</vt:lpstr>
      <vt:lpstr>6 axes stratégiques pour nous démarquer</vt:lpstr>
      <vt:lpstr>Quelques mesures clés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une transition énergétique qui profite à tous</dc:title>
  <dc:creator>Mayrand, Claude-André</dc:creator>
  <cp:lastModifiedBy>Mayrand, Claude-André</cp:lastModifiedBy>
  <cp:revision>172</cp:revision>
  <cp:lastPrinted>2018-11-30T22:32:11Z</cp:lastPrinted>
  <dcterms:created xsi:type="dcterms:W3CDTF">2017-03-16T18:33:03Z</dcterms:created>
  <dcterms:modified xsi:type="dcterms:W3CDTF">2018-11-30T22:54:46Z</dcterms:modified>
</cp:coreProperties>
</file>