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1" r:id="rId2"/>
  </p:sldMasterIdLst>
  <p:notesMasterIdLst>
    <p:notesMasterId r:id="rId23"/>
  </p:notesMasterIdLst>
  <p:handoutMasterIdLst>
    <p:handoutMasterId r:id="rId24"/>
  </p:handoutMasterIdLst>
  <p:sldIdLst>
    <p:sldId id="371" r:id="rId3"/>
    <p:sldId id="370" r:id="rId4"/>
    <p:sldId id="365" r:id="rId5"/>
    <p:sldId id="410" r:id="rId6"/>
    <p:sldId id="372" r:id="rId7"/>
    <p:sldId id="411" r:id="rId8"/>
    <p:sldId id="353" r:id="rId9"/>
    <p:sldId id="422" r:id="rId10"/>
    <p:sldId id="423" r:id="rId11"/>
    <p:sldId id="424" r:id="rId12"/>
    <p:sldId id="416" r:id="rId13"/>
    <p:sldId id="425" r:id="rId14"/>
    <p:sldId id="412" r:id="rId15"/>
    <p:sldId id="398" r:id="rId16"/>
    <p:sldId id="413" r:id="rId17"/>
    <p:sldId id="414" r:id="rId18"/>
    <p:sldId id="408" r:id="rId19"/>
    <p:sldId id="428" r:id="rId20"/>
    <p:sldId id="429" r:id="rId21"/>
    <p:sldId id="409" r:id="rId22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FF"/>
    <a:srgbClr val="00B3CC"/>
    <a:srgbClr val="40A0BD"/>
    <a:srgbClr val="005379"/>
    <a:srgbClr val="388998"/>
    <a:srgbClr val="D5EEF5"/>
    <a:srgbClr val="85AAB1"/>
    <a:srgbClr val="075970"/>
    <a:srgbClr val="547678"/>
    <a:srgbClr val="729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6433" autoAdjust="0"/>
  </p:normalViewPr>
  <p:slideViewPr>
    <p:cSldViewPr snapToGrid="0" snapToObjects="1">
      <p:cViewPr varScale="1">
        <p:scale>
          <a:sx n="154" d="100"/>
          <a:sy n="154" d="100"/>
        </p:scale>
        <p:origin x="822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.beauchamp\Dropbox\Personel\APDEQ\ADGMQ\Images\ipp_etr_qc-t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aseline="0" noProof="0" dirty="0">
                <a:solidFill>
                  <a:schemeClr val="accent5">
                    <a:lumMod val="50000"/>
                  </a:schemeClr>
                </a:solidFill>
              </a:rPr>
              <a:t>First Point of Contact with the Community</a:t>
            </a:r>
            <a:endParaRPr lang="en-CA" sz="1400" noProof="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635205798138869"/>
          <c:y val="5.027488674607723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21908676813825"/>
          <c:y val="0.14741854814485611"/>
          <c:w val="0.57826500759174904"/>
          <c:h val="0.803145843877430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FE-44A4-AB16-464A561ED197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FE-44A4-AB16-464A561ED19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FFE-44A4-AB16-464A561ED197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FFE-44A4-AB16-464A561ED197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FFE-44A4-AB16-464A561ED197}"/>
              </c:ext>
            </c:extLst>
          </c:dPt>
          <c:dLbls>
            <c:dLbl>
              <c:idx val="0"/>
              <c:layout>
                <c:manualLayout>
                  <c:x val="-8.3452351877219902E-3"/>
                  <c:y val="0.10085736671787469"/>
                </c:manualLayout>
              </c:layout>
              <c:tx>
                <c:rich>
                  <a:bodyPr/>
                  <a:lstStyle/>
                  <a:p>
                    <a:r>
                      <a:rPr lang="en-CA" dirty="0"/>
                      <a:t>At</a:t>
                    </a:r>
                    <a:r>
                      <a:rPr lang="en-CA" baseline="0" dirty="0"/>
                      <a:t> the </a:t>
                    </a:r>
                    <a:r>
                      <a:rPr lang="en-CA" baseline="0" dirty="0" err="1"/>
                      <a:t>beginning</a:t>
                    </a:r>
                    <a:r>
                      <a:rPr lang="en-CA" baseline="0" dirty="0"/>
                      <a:t> of </a:t>
                    </a:r>
                    <a:r>
                      <a:rPr lang="en-CA" baseline="0" dirty="0" err="1"/>
                      <a:t>search</a:t>
                    </a:r>
                    <a:r>
                      <a:rPr lang="en-CA" baseline="0" dirty="0"/>
                      <a:t> </a:t>
                    </a:r>
                    <a:r>
                      <a:rPr lang="en-CA" baseline="0" dirty="0" err="1"/>
                      <a:t>process</a:t>
                    </a:r>
                    <a:r>
                      <a:rPr lang="en-CA" baseline="0" dirty="0"/>
                      <a:t> </a:t>
                    </a:r>
                  </a:p>
                  <a:p>
                    <a:r>
                      <a:rPr lang="en-CA" dirty="0"/>
                      <a:t>24%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FFE-44A4-AB16-464A561ED197}"/>
                </c:ext>
                <c:ext xmlns:c15="http://schemas.microsoft.com/office/drawing/2012/chart" uri="{CE6537A1-D6FC-4f65-9D91-7224C49458BB}">
                  <c15:layout>
                    <c:manualLayout>
                      <c:w val="0.26045903107401625"/>
                      <c:h val="0.2592189876118285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5425858983536156"/>
                  <c:y val="-7.693307772939193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After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shortlisting</a:t>
                    </a:r>
                    <a:endParaRPr lang="en-US" dirty="0"/>
                  </a:p>
                  <a:p>
                    <a:endParaRPr lang="en-US" sz="100" dirty="0"/>
                  </a:p>
                  <a:p>
                    <a:r>
                      <a:rPr lang="en-US" dirty="0"/>
                      <a:t>40%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FFE-44A4-AB16-464A561ED1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5751610594130539E-4"/>
                  <c:y val="3.311516991057404E-2"/>
                </c:manualLayout>
              </c:layout>
              <c:tx>
                <c:rich>
                  <a:bodyPr/>
                  <a:lstStyle/>
                  <a:p>
                    <a:r>
                      <a:rPr lang="en-CA" dirty="0"/>
                      <a:t>Final</a:t>
                    </a:r>
                    <a:r>
                      <a:rPr lang="en-CA" baseline="0" dirty="0"/>
                      <a:t> </a:t>
                    </a:r>
                    <a:r>
                      <a:rPr lang="en-CA" baseline="0" dirty="0" err="1"/>
                      <a:t>list</a:t>
                    </a:r>
                    <a:r>
                      <a:rPr lang="en-CA" baseline="0" dirty="0"/>
                      <a:t>: </a:t>
                    </a:r>
                    <a:r>
                      <a:rPr lang="en-CA" baseline="0" dirty="0" err="1"/>
                      <a:t>decision</a:t>
                    </a:r>
                    <a:r>
                      <a:rPr lang="en-CA" baseline="0" dirty="0"/>
                      <a:t> stage</a:t>
                    </a:r>
                    <a:endParaRPr lang="en-CA" dirty="0"/>
                  </a:p>
                  <a:p>
                    <a:r>
                      <a:rPr lang="en-CA" dirty="0"/>
                      <a:t>13%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FFE-44A4-AB16-464A561ED1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0909090909090905E-3"/>
                  <c:y val="-4.8510295237109667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Once</a:t>
                    </a:r>
                    <a:r>
                      <a:rPr lang="en-US" baseline="0" dirty="0"/>
                      <a:t> site identified    </a:t>
                    </a:r>
                    <a:r>
                      <a:rPr lang="en-US" dirty="0"/>
                      <a:t>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FFE-44A4-AB16-464A561ED1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070988251933863E-2"/>
                  <c:y val="1.76462034320616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Never</a:t>
                    </a:r>
                  </a:p>
                  <a:p>
                    <a:r>
                      <a:rPr lang="en-US" dirty="0"/>
                      <a:t>17%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FFE-44A4-AB16-464A561ED197}"/>
                </c:ext>
                <c:ext xmlns:c15="http://schemas.microsoft.com/office/drawing/2012/chart" uri="{CE6537A1-D6FC-4f65-9D91-7224C49458BB}">
                  <c15:layout>
                    <c:manualLayout>
                      <c:w val="0.16616869130925707"/>
                      <c:h val="0.1339624454693192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Sheet3!$D$9:$D$13</c:f>
              <c:strCache>
                <c:ptCount val="5"/>
                <c:pt idx="0">
                  <c:v>Au début du processus de recherche</c:v>
                </c:pt>
                <c:pt idx="1">
                  <c:v>Après avoir établit une liste courte</c:v>
                </c:pt>
                <c:pt idx="2">
                  <c:v>Après avoir établit la liste des finalistes</c:v>
                </c:pt>
                <c:pt idx="3">
                  <c:v>Une fois le site identifié</c:v>
                </c:pt>
                <c:pt idx="4">
                  <c:v>Jamais</c:v>
                </c:pt>
              </c:strCache>
            </c:strRef>
          </c:cat>
          <c:val>
            <c:numRef>
              <c:f>Sheet3!$E$9:$E$13</c:f>
              <c:numCache>
                <c:formatCode>0%</c:formatCode>
                <c:ptCount val="5"/>
                <c:pt idx="0">
                  <c:v>0.25</c:v>
                </c:pt>
                <c:pt idx="1">
                  <c:v>0.4100000000000002</c:v>
                </c:pt>
                <c:pt idx="2">
                  <c:v>0.15000000000000011</c:v>
                </c:pt>
                <c:pt idx="3">
                  <c:v>3.0000000000000002E-2</c:v>
                </c:pt>
                <c:pt idx="4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FFE-44A4-AB16-464A561ED1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DC062-66C7-4F3C-B632-F8F60D45F2F2}" type="doc">
      <dgm:prSet loTypeId="urn:microsoft.com/office/officeart/2005/8/layout/pyramid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CA"/>
        </a:p>
      </dgm:t>
    </dgm:pt>
    <dgm:pt modelId="{EAFC61BA-657E-4EF7-B7C3-560D6D0D1FBF}">
      <dgm:prSet phldrT="[Text]" custT="1"/>
      <dgm:spPr/>
      <dgm:t>
        <a:bodyPr/>
        <a:lstStyle/>
        <a:p>
          <a:r>
            <a:rPr lang="en-CA" sz="800" noProof="0" dirty="0">
              <a:latin typeface="Franklin Gothic Book" panose="020B0503020102020204" pitchFamily="34" charset="0"/>
            </a:rPr>
            <a:t>Implementation</a:t>
          </a:r>
        </a:p>
      </dgm:t>
    </dgm:pt>
    <dgm:pt modelId="{3ABB105E-8A1A-496A-9C63-3B85DE904211}" type="parTrans" cxnId="{4F2542EA-B865-49B0-8CD6-5ABFAE0B1655}">
      <dgm:prSet/>
      <dgm:spPr/>
      <dgm:t>
        <a:bodyPr/>
        <a:lstStyle/>
        <a:p>
          <a:endParaRPr lang="fr-CA" sz="1800"/>
        </a:p>
      </dgm:t>
    </dgm:pt>
    <dgm:pt modelId="{33A5D25B-E040-465F-ACEE-AF29AFBF68D6}" type="sibTrans" cxnId="{4F2542EA-B865-49B0-8CD6-5ABFAE0B1655}">
      <dgm:prSet/>
      <dgm:spPr/>
      <dgm:t>
        <a:bodyPr/>
        <a:lstStyle/>
        <a:p>
          <a:endParaRPr lang="fr-CA" sz="1800"/>
        </a:p>
      </dgm:t>
    </dgm:pt>
    <dgm:pt modelId="{85D97114-FA41-4B00-BF37-86B3DE539A33}">
      <dgm:prSet phldrT="[Text]" custT="1"/>
      <dgm:spPr>
        <a:noFill/>
      </dgm:spPr>
      <dgm:t>
        <a:bodyPr/>
        <a:lstStyle/>
        <a:p>
          <a:r>
            <a:rPr lang="en-CA" sz="800" b="0" noProof="0" dirty="0">
              <a:solidFill>
                <a:srgbClr val="3E586C"/>
              </a:solidFill>
              <a:latin typeface="Franklin Gothic Book" panose="020B0503020102020204" pitchFamily="34" charset="0"/>
            </a:rPr>
            <a:t>Financing</a:t>
          </a:r>
        </a:p>
      </dgm:t>
    </dgm:pt>
    <dgm:pt modelId="{FD536404-AF0B-49D9-858D-A8F617A846DD}" type="parTrans" cxnId="{0D753F06-9E23-46C5-8889-9FF2FA6BBBED}">
      <dgm:prSet/>
      <dgm:spPr/>
      <dgm:t>
        <a:bodyPr/>
        <a:lstStyle/>
        <a:p>
          <a:endParaRPr lang="fr-CA" sz="1800"/>
        </a:p>
      </dgm:t>
    </dgm:pt>
    <dgm:pt modelId="{01B8C134-F81D-42A5-8EF2-F6320D5A7B0E}" type="sibTrans" cxnId="{0D753F06-9E23-46C5-8889-9FF2FA6BBBED}">
      <dgm:prSet/>
      <dgm:spPr/>
      <dgm:t>
        <a:bodyPr/>
        <a:lstStyle/>
        <a:p>
          <a:endParaRPr lang="fr-CA" sz="1800"/>
        </a:p>
      </dgm:t>
    </dgm:pt>
    <dgm:pt modelId="{BD66E4B9-99E3-4407-A4D4-C86CB37A13B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fr-CA" sz="1200" b="1" dirty="0" smtClean="0">
              <a:solidFill>
                <a:schemeClr val="bg1"/>
              </a:solidFill>
              <a:latin typeface="Franklin Gothic Book" panose="020B0503020102020204" pitchFamily="34" charset="0"/>
            </a:rPr>
            <a:t>Site </a:t>
          </a:r>
          <a:r>
            <a:rPr lang="en-CA" sz="1200" b="1" noProof="0" dirty="0" smtClean="0">
              <a:solidFill>
                <a:schemeClr val="bg1"/>
              </a:solidFill>
              <a:latin typeface="Franklin Gothic Book" panose="020B0503020102020204" pitchFamily="34" charset="0"/>
            </a:rPr>
            <a:t>Selection</a:t>
          </a:r>
          <a:endParaRPr lang="en-CA" sz="1200" b="1" noProof="0" dirty="0">
            <a:solidFill>
              <a:schemeClr val="bg1"/>
            </a:solidFill>
            <a:latin typeface="Franklin Gothic Book" panose="020B0503020102020204" pitchFamily="34" charset="0"/>
          </a:endParaRPr>
        </a:p>
      </dgm:t>
    </dgm:pt>
    <dgm:pt modelId="{179BC112-D3E6-40D6-8FE6-37FDA97A7C38}" type="sibTrans" cxnId="{D4C9AB3B-5973-4734-808D-BC990860EFD4}">
      <dgm:prSet/>
      <dgm:spPr/>
      <dgm:t>
        <a:bodyPr/>
        <a:lstStyle/>
        <a:p>
          <a:endParaRPr lang="fr-CA" sz="1800"/>
        </a:p>
      </dgm:t>
    </dgm:pt>
    <dgm:pt modelId="{5357C793-CB57-4B73-B739-D26BF43AA8AF}" type="parTrans" cxnId="{D4C9AB3B-5973-4734-808D-BC990860EFD4}">
      <dgm:prSet/>
      <dgm:spPr/>
      <dgm:t>
        <a:bodyPr/>
        <a:lstStyle/>
        <a:p>
          <a:endParaRPr lang="fr-CA" sz="1800"/>
        </a:p>
      </dgm:t>
    </dgm:pt>
    <dgm:pt modelId="{120573A4-A505-4ED4-B0A7-58C590E2F8B0}">
      <dgm:prSet phldrT="[Text]" custT="1"/>
      <dgm:spPr/>
      <dgm:t>
        <a:bodyPr/>
        <a:lstStyle/>
        <a:p>
          <a:r>
            <a:rPr lang="en-CA" sz="800" b="0" noProof="0" dirty="0">
              <a:latin typeface="Franklin Gothic Book" panose="020B0503020102020204" pitchFamily="34" charset="0"/>
            </a:rPr>
            <a:t>Strategy</a:t>
          </a:r>
        </a:p>
      </dgm:t>
    </dgm:pt>
    <dgm:pt modelId="{57EC44A4-C34B-4825-AB89-A7870C2B5307}" type="sibTrans" cxnId="{C3DB5D46-4D09-4A1B-8A45-89F4FE6F4D1D}">
      <dgm:prSet/>
      <dgm:spPr/>
      <dgm:t>
        <a:bodyPr/>
        <a:lstStyle/>
        <a:p>
          <a:endParaRPr lang="fr-CA" sz="1800"/>
        </a:p>
      </dgm:t>
    </dgm:pt>
    <dgm:pt modelId="{F2A2E3E3-BAD8-442E-BEC4-C49C7D6EB428}" type="parTrans" cxnId="{C3DB5D46-4D09-4A1B-8A45-89F4FE6F4D1D}">
      <dgm:prSet/>
      <dgm:spPr/>
      <dgm:t>
        <a:bodyPr/>
        <a:lstStyle/>
        <a:p>
          <a:endParaRPr lang="fr-CA" sz="1800"/>
        </a:p>
      </dgm:t>
    </dgm:pt>
    <dgm:pt modelId="{E70EBB70-AC79-46BE-93FC-4CB921995FE6}" type="pres">
      <dgm:prSet presAssocID="{E68DC062-66C7-4F3C-B632-F8F60D45F2F2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4DED0C34-A1FC-4DFA-A6ED-DF5363FB8994}" type="pres">
      <dgm:prSet presAssocID="{E68DC062-66C7-4F3C-B632-F8F60D45F2F2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76D9583-9BE1-4349-B0B1-1651AFC85FAF}" type="pres">
      <dgm:prSet presAssocID="{E68DC062-66C7-4F3C-B632-F8F60D45F2F2}" presName="triangle2" presStyleLbl="node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BF6A574-652F-4D13-8E08-4E0A760951E9}" type="pres">
      <dgm:prSet presAssocID="{E68DC062-66C7-4F3C-B632-F8F60D45F2F2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31E7B41-2545-4D09-BA10-F82569E65891}" type="pres">
      <dgm:prSet presAssocID="{E68DC062-66C7-4F3C-B632-F8F60D45F2F2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4C9AB3B-5973-4734-808D-BC990860EFD4}" srcId="{E68DC062-66C7-4F3C-B632-F8F60D45F2F2}" destId="{BD66E4B9-99E3-4407-A4D4-C86CB37A13BB}" srcOrd="2" destOrd="0" parTransId="{5357C793-CB57-4B73-B739-D26BF43AA8AF}" sibTransId="{179BC112-D3E6-40D6-8FE6-37FDA97A7C38}"/>
    <dgm:cxn modelId="{4F2542EA-B865-49B0-8CD6-5ABFAE0B1655}" srcId="{E68DC062-66C7-4F3C-B632-F8F60D45F2F2}" destId="{EAFC61BA-657E-4EF7-B7C3-560D6D0D1FBF}" srcOrd="0" destOrd="0" parTransId="{3ABB105E-8A1A-496A-9C63-3B85DE904211}" sibTransId="{33A5D25B-E040-465F-ACEE-AF29AFBF68D6}"/>
    <dgm:cxn modelId="{0D753F06-9E23-46C5-8889-9FF2FA6BBBED}" srcId="{E68DC062-66C7-4F3C-B632-F8F60D45F2F2}" destId="{85D97114-FA41-4B00-BF37-86B3DE539A33}" srcOrd="3" destOrd="0" parTransId="{FD536404-AF0B-49D9-858D-A8F617A846DD}" sibTransId="{01B8C134-F81D-42A5-8EF2-F6320D5A7B0E}"/>
    <dgm:cxn modelId="{EBADFE53-63EA-4DD6-94C4-25FD5AEDF186}" type="presOf" srcId="{E68DC062-66C7-4F3C-B632-F8F60D45F2F2}" destId="{E70EBB70-AC79-46BE-93FC-4CB921995FE6}" srcOrd="0" destOrd="0" presId="urn:microsoft.com/office/officeart/2005/8/layout/pyramid4"/>
    <dgm:cxn modelId="{9C62C7F9-E60A-46A0-9C64-94A7E40D6EF0}" type="presOf" srcId="{120573A4-A505-4ED4-B0A7-58C590E2F8B0}" destId="{D76D9583-9BE1-4349-B0B1-1651AFC85FAF}" srcOrd="0" destOrd="0" presId="urn:microsoft.com/office/officeart/2005/8/layout/pyramid4"/>
    <dgm:cxn modelId="{5E26A404-2D72-4911-9266-F8CBA3BC2E84}" type="presOf" srcId="{BD66E4B9-99E3-4407-A4D4-C86CB37A13BB}" destId="{9BF6A574-652F-4D13-8E08-4E0A760951E9}" srcOrd="0" destOrd="0" presId="urn:microsoft.com/office/officeart/2005/8/layout/pyramid4"/>
    <dgm:cxn modelId="{BC2F7C52-E810-4427-AB42-611CC7DB1CD4}" type="presOf" srcId="{85D97114-FA41-4B00-BF37-86B3DE539A33}" destId="{A31E7B41-2545-4D09-BA10-F82569E65891}" srcOrd="0" destOrd="0" presId="urn:microsoft.com/office/officeart/2005/8/layout/pyramid4"/>
    <dgm:cxn modelId="{C3DB5D46-4D09-4A1B-8A45-89F4FE6F4D1D}" srcId="{E68DC062-66C7-4F3C-B632-F8F60D45F2F2}" destId="{120573A4-A505-4ED4-B0A7-58C590E2F8B0}" srcOrd="1" destOrd="0" parTransId="{F2A2E3E3-BAD8-442E-BEC4-C49C7D6EB428}" sibTransId="{57EC44A4-C34B-4825-AB89-A7870C2B5307}"/>
    <dgm:cxn modelId="{C9F3AEFD-4B41-4391-9852-88BECDB15FCA}" type="presOf" srcId="{EAFC61BA-657E-4EF7-B7C3-560D6D0D1FBF}" destId="{4DED0C34-A1FC-4DFA-A6ED-DF5363FB8994}" srcOrd="0" destOrd="0" presId="urn:microsoft.com/office/officeart/2005/8/layout/pyramid4"/>
    <dgm:cxn modelId="{628F076E-F5F7-4AC0-9405-A53DA65A59A6}" type="presParOf" srcId="{E70EBB70-AC79-46BE-93FC-4CB921995FE6}" destId="{4DED0C34-A1FC-4DFA-A6ED-DF5363FB8994}" srcOrd="0" destOrd="0" presId="urn:microsoft.com/office/officeart/2005/8/layout/pyramid4"/>
    <dgm:cxn modelId="{D509368A-FA40-440B-AFD9-3502D7C71548}" type="presParOf" srcId="{E70EBB70-AC79-46BE-93FC-4CB921995FE6}" destId="{D76D9583-9BE1-4349-B0B1-1651AFC85FAF}" srcOrd="1" destOrd="0" presId="urn:microsoft.com/office/officeart/2005/8/layout/pyramid4"/>
    <dgm:cxn modelId="{A87B33E7-9EAD-4143-8EEC-2F97C2D1F7BF}" type="presParOf" srcId="{E70EBB70-AC79-46BE-93FC-4CB921995FE6}" destId="{9BF6A574-652F-4D13-8E08-4E0A760951E9}" srcOrd="2" destOrd="0" presId="urn:microsoft.com/office/officeart/2005/8/layout/pyramid4"/>
    <dgm:cxn modelId="{5F01E92F-431A-4F5A-A7B6-089E9AADCD1A}" type="presParOf" srcId="{E70EBB70-AC79-46BE-93FC-4CB921995FE6}" destId="{A31E7B41-2545-4D09-BA10-F82569E65891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D0C34-A1FC-4DFA-A6ED-DF5363FB8994}">
      <dsp:nvSpPr>
        <dsp:cNvPr id="0" name=""/>
        <dsp:cNvSpPr/>
      </dsp:nvSpPr>
      <dsp:spPr>
        <a:xfrm>
          <a:off x="3266281" y="0"/>
          <a:ext cx="1697037" cy="1697037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800" kern="1200" noProof="0" dirty="0">
              <a:latin typeface="Franklin Gothic Book" panose="020B0503020102020204" pitchFamily="34" charset="0"/>
            </a:rPr>
            <a:t>Implementation</a:t>
          </a:r>
        </a:p>
      </dsp:txBody>
      <dsp:txXfrm>
        <a:off x="3690540" y="848519"/>
        <a:ext cx="848519" cy="848518"/>
      </dsp:txXfrm>
    </dsp:sp>
    <dsp:sp modelId="{D76D9583-9BE1-4349-B0B1-1651AFC85FAF}">
      <dsp:nvSpPr>
        <dsp:cNvPr id="0" name=""/>
        <dsp:cNvSpPr/>
      </dsp:nvSpPr>
      <dsp:spPr>
        <a:xfrm>
          <a:off x="2417762" y="1697037"/>
          <a:ext cx="1697037" cy="1697037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800" b="0" kern="1200" noProof="0" dirty="0">
              <a:latin typeface="Franklin Gothic Book" panose="020B0503020102020204" pitchFamily="34" charset="0"/>
            </a:rPr>
            <a:t>Strategy</a:t>
          </a:r>
        </a:p>
      </dsp:txBody>
      <dsp:txXfrm>
        <a:off x="2842021" y="2545556"/>
        <a:ext cx="848519" cy="848518"/>
      </dsp:txXfrm>
    </dsp:sp>
    <dsp:sp modelId="{9BF6A574-652F-4D13-8E08-4E0A760951E9}">
      <dsp:nvSpPr>
        <dsp:cNvPr id="0" name=""/>
        <dsp:cNvSpPr/>
      </dsp:nvSpPr>
      <dsp:spPr>
        <a:xfrm rot="10800000">
          <a:off x="3266281" y="1697037"/>
          <a:ext cx="1697037" cy="1697037"/>
        </a:xfrm>
        <a:prstGeom prst="triangle">
          <a:avLst/>
        </a:prstGeom>
        <a:solidFill>
          <a:schemeClr val="accent3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solidFill>
                <a:schemeClr val="bg1"/>
              </a:solidFill>
              <a:latin typeface="Franklin Gothic Book" panose="020B0503020102020204" pitchFamily="34" charset="0"/>
            </a:rPr>
            <a:t>Site </a:t>
          </a:r>
          <a:r>
            <a:rPr lang="en-CA" sz="1200" b="1" kern="1200" noProof="0" dirty="0" smtClean="0">
              <a:solidFill>
                <a:schemeClr val="bg1"/>
              </a:solidFill>
              <a:latin typeface="Franklin Gothic Book" panose="020B0503020102020204" pitchFamily="34" charset="0"/>
            </a:rPr>
            <a:t>Selection</a:t>
          </a:r>
          <a:endParaRPr lang="en-CA" sz="1200" b="1" kern="1200" noProof="0" dirty="0">
            <a:solidFill>
              <a:schemeClr val="bg1"/>
            </a:solidFill>
            <a:latin typeface="Franklin Gothic Book" panose="020B0503020102020204" pitchFamily="34" charset="0"/>
          </a:endParaRPr>
        </a:p>
      </dsp:txBody>
      <dsp:txXfrm rot="10800000">
        <a:off x="3690540" y="1697037"/>
        <a:ext cx="848519" cy="848518"/>
      </dsp:txXfrm>
    </dsp:sp>
    <dsp:sp modelId="{A31E7B41-2545-4D09-BA10-F82569E65891}">
      <dsp:nvSpPr>
        <dsp:cNvPr id="0" name=""/>
        <dsp:cNvSpPr/>
      </dsp:nvSpPr>
      <dsp:spPr>
        <a:xfrm>
          <a:off x="4114800" y="1697037"/>
          <a:ext cx="1697037" cy="1697037"/>
        </a:xfrm>
        <a:prstGeom prst="triangle">
          <a:avLst/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800" b="0" kern="1200" noProof="0" dirty="0">
              <a:solidFill>
                <a:srgbClr val="3E586C"/>
              </a:solidFill>
              <a:latin typeface="Franklin Gothic Book" panose="020B0503020102020204" pitchFamily="34" charset="0"/>
            </a:rPr>
            <a:t>Financing</a:t>
          </a:r>
        </a:p>
      </dsp:txBody>
      <dsp:txXfrm>
        <a:off x="4539059" y="2545556"/>
        <a:ext cx="848519" cy="84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E8FBB79-2B9D-8649-AFC4-7D3CA186091C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945E97-0B53-AC48-9614-52DCE4B39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14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51F5AB9-817D-FE4E-9FD9-F9E7669A0E8A}" type="datetimeFigureOut"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8829572-2217-5841-BFD7-92755F0BAF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21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0066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746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Marc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 lang="fr-CA" smtClean="0"/>
              <a:t>14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5, 2017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CA"/>
              <a:t>STRICTLY CONFIDENTIAL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6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9BDA-DA2D-4F08-B261-BE52E3316E59}" type="slidenum">
              <a:rPr lang="en-CA" smtClean="0"/>
              <a:t>15</a:t>
            </a:fld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359"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 lang="fr-CA" smtClean="0"/>
              <a:t>16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CA"/>
              <a:t>STRICTLY CONFIDENTIAL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515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Click: </a:t>
            </a:r>
            <a:r>
              <a:rPr lang="en-US" altLang="en-US" smtClean="0"/>
              <a:t>A lobbyist – A person who tries to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Click:</a:t>
            </a:r>
            <a:r>
              <a:rPr lang="en-US" altLang="en-US" smtClean="0"/>
              <a:t> A Site Selector – A person who ….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Click</a:t>
            </a:r>
            <a:r>
              <a:rPr lang="en-US" altLang="en-US" smtClean="0"/>
              <a:t>: A Seller’s Approach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Click: </a:t>
            </a:r>
            <a:r>
              <a:rPr lang="en-US" altLang="en-US" smtClean="0"/>
              <a:t>A Buyer’s Approach</a:t>
            </a:r>
            <a:endParaRPr lang="en-US" altLang="en-US" b="1" smtClean="0"/>
          </a:p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14A757-68F2-45A6-9A73-59029346EB48}" type="slidenum">
              <a:rPr lang="en-CA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CA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5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39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9BDA-DA2D-4F08-B261-BE52E3316E59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/>
              <a:t>Enlève</a:t>
            </a:r>
            <a:r>
              <a:rPr lang="en-US" baseline="0"/>
              <a:t> le triangle a gauche, mettre qqchose une texture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7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6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380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May 17,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CA"/>
              <a:t>The CAI Global Group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29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9572-2217-5841-BFD7-92755F0BAF4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42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STRICTEMENT CONFIDENTIEL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31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STRICTLY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17,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CA">
                <a:solidFill>
                  <a:prstClr val="black"/>
                </a:solidFill>
              </a:rPr>
              <a:t>The CAI Global Group Inc.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8829572-2217-5841-BFD7-92755F0BAF40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8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i_global_web_elements_graphiques-0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3516" y="4896445"/>
            <a:ext cx="3123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  <a:latin typeface="Franklin Gothic Book"/>
                <a:cs typeface="Franklin Gothic Book"/>
              </a:defRPr>
            </a:lvl1pPr>
          </a:lstStyle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5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AdobeStock_45637676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" y="71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433" y="-39500"/>
            <a:ext cx="9144000" cy="5143500"/>
          </a:xfrm>
          <a:prstGeom prst="rect">
            <a:avLst/>
          </a:prstGeom>
          <a:solidFill>
            <a:srgbClr val="388998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711"/>
            <a:ext cx="9144000" cy="5140744"/>
          </a:xfrm>
          <a:prstGeom prst="rect">
            <a:avLst/>
          </a:prstGeom>
          <a:solidFill>
            <a:srgbClr val="388998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I_LOGO_sans_villes_EN_renverse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12" y="3499557"/>
            <a:ext cx="1222985" cy="73379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781008" y="3332117"/>
            <a:ext cx="323808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22313" y="1756138"/>
            <a:ext cx="7772400" cy="1236083"/>
          </a:xfrm>
        </p:spPr>
        <p:txBody>
          <a:bodyPr anchor="t">
            <a:noAutofit/>
          </a:bodyPr>
          <a:lstStyle>
            <a:lvl1pPr algn="l">
              <a:defRPr sz="4500" b="1" cap="all">
                <a:solidFill>
                  <a:srgbClr val="FFFFFF"/>
                </a:solidFill>
              </a:defRPr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416791"/>
            <a:ext cx="9144000" cy="727419"/>
          </a:xfrm>
          <a:prstGeom prst="rect">
            <a:avLst/>
          </a:prstGeom>
          <a:solidFill>
            <a:srgbClr val="85AAB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vis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2"/>
            <a:ext cx="9144000" cy="5143500"/>
          </a:xfrm>
          <a:prstGeom prst="rect">
            <a:avLst/>
          </a:prstGeom>
          <a:solidFill>
            <a:srgbClr val="388998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81008" y="3332117"/>
            <a:ext cx="323808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1854915"/>
            <a:ext cx="7772400" cy="1236083"/>
          </a:xfrm>
        </p:spPr>
        <p:txBody>
          <a:bodyPr anchor="t">
            <a:noAutofit/>
          </a:bodyPr>
          <a:lstStyle>
            <a:lvl1pPr algn="l">
              <a:defRPr sz="4500" b="1" cap="all">
                <a:solidFill>
                  <a:srgbClr val="FFFFFF"/>
                </a:solidFill>
              </a:defRPr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7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0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581" y="0"/>
            <a:ext cx="229419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40A0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35962" y="1839967"/>
            <a:ext cx="4032877" cy="2190676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 algn="r">
              <a:buNone/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68839" y="1839967"/>
            <a:ext cx="4417961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9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é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i_global_web_elements_graphiques-0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001345"/>
            <a:ext cx="8229600" cy="857250"/>
          </a:xfrm>
        </p:spPr>
        <p:txBody>
          <a:bodyPr/>
          <a:lstStyle>
            <a:lvl1pPr algn="ctr"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2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1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001345"/>
            <a:ext cx="8229600" cy="857250"/>
          </a:xfrm>
        </p:spPr>
        <p:txBody>
          <a:bodyPr/>
          <a:lstStyle>
            <a:lvl1pPr algn="ctr"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9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oeu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1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001345"/>
            <a:ext cx="8229600" cy="857250"/>
          </a:xfrm>
        </p:spPr>
        <p:txBody>
          <a:bodyPr/>
          <a:lstStyle>
            <a:lvl1pPr algn="ctr"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7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0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001345"/>
            <a:ext cx="8229600" cy="857250"/>
          </a:xfrm>
        </p:spPr>
        <p:txBody>
          <a:bodyPr/>
          <a:lstStyle>
            <a:lvl1pPr algn="ctr"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00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udes de positi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i_global_web_elements_graphiques-1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001345"/>
            <a:ext cx="8229600" cy="857250"/>
          </a:xfrm>
        </p:spPr>
        <p:txBody>
          <a:bodyPr/>
          <a:lstStyle>
            <a:lvl1pPr algn="ctr"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4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CAI_EN_v10_8,5x12_02_SPREAD_HIGHRES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" y="0"/>
            <a:ext cx="9144000" cy="5143500"/>
          </a:xfrm>
          <a:prstGeom prst="rect">
            <a:avLst/>
          </a:prstGeom>
        </p:spPr>
      </p:pic>
      <p:pic>
        <p:nvPicPr>
          <p:cNvPr id="2" name="Picture 1" descr="CAI_LOGO_sans_villes_EN_renverse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167" y="2027815"/>
            <a:ext cx="1559232" cy="9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3516" y="4896445"/>
            <a:ext cx="3123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  <a:latin typeface="Franklin Gothic Book"/>
                <a:cs typeface="Franklin Gothic Book"/>
              </a:defRPr>
            </a:lvl1pPr>
          </a:lstStyle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5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4" name="Picture 3" descr="cai_global_web_elements_graphiques-15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  <p:pic>
        <p:nvPicPr>
          <p:cNvPr id="5" name="Picture 4" descr="AdobeStock_84706070.jpg"/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3500" spc="600" dirty="0"/>
              <a:t>MANUFACTURING</a:t>
            </a:r>
            <a:br>
              <a:rPr lang="en-US" sz="3500" spc="600" dirty="0"/>
            </a:br>
            <a:r>
              <a:rPr lang="en-US" sz="3500" spc="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946568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3500" spc="600" dirty="0"/>
              <a:t>ECONOMIC</a:t>
            </a:r>
            <a:br>
              <a:rPr lang="en-US" sz="3500" spc="600" dirty="0"/>
            </a:br>
            <a:r>
              <a:rPr lang="en-US" sz="3500" spc="600" dirty="0"/>
              <a:t>DEVELOPMENT</a:t>
            </a:r>
          </a:p>
        </p:txBody>
      </p:sp>
      <p:pic>
        <p:nvPicPr>
          <p:cNvPr id="9" name="Picture 8" descr="AdobeStock_84706070-0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61533"/>
          </a:xfrm>
          <a:prstGeom prst="rect">
            <a:avLst/>
          </a:prstGeom>
        </p:spPr>
      </p:pic>
      <p:pic>
        <p:nvPicPr>
          <p:cNvPr id="10" name="Picture 9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2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3500" spc="600" dirty="0"/>
              <a:t>CORPORATE</a:t>
            </a:r>
            <a:br>
              <a:rPr lang="en-US" sz="3500" spc="600" dirty="0"/>
            </a:br>
            <a:r>
              <a:rPr lang="en-US" sz="3500" spc="600" dirty="0"/>
              <a:t>DEVELOPMENT</a:t>
            </a:r>
          </a:p>
        </p:txBody>
      </p:sp>
      <p:pic>
        <p:nvPicPr>
          <p:cNvPr id="10" name="Picture 9" descr="AdobeStock_74177214EEE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pic>
        <p:nvPicPr>
          <p:cNvPr id="9" name="Picture 8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2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endParaRPr lang="en-US" sz="3500" spc="600" dirty="0"/>
          </a:p>
        </p:txBody>
      </p:sp>
      <p:pic>
        <p:nvPicPr>
          <p:cNvPr id="2" name="Picture 1" descr="Getty Images - 96502289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1"/>
            <a:ext cx="2328332" cy="515257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9" name="Picture 8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46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endParaRPr lang="en-US" sz="3500" spc="600" dirty="0"/>
          </a:p>
        </p:txBody>
      </p:sp>
      <p:pic>
        <p:nvPicPr>
          <p:cNvPr id="4" name="Picture 3" descr="machinery - turbine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2" cy="518307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2328332" cy="5184929"/>
          </a:xfrm>
          <a:prstGeom prst="rect">
            <a:avLst/>
          </a:prstGeom>
          <a:solidFill>
            <a:srgbClr val="388998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9" name="Picture 8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26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endParaRPr lang="en-US" sz="3500" spc="6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2" name="Picture 1" descr="pates et papiers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2328332" cy="5184929"/>
          </a:xfrm>
          <a:prstGeom prst="rect">
            <a:avLst/>
          </a:prstGeom>
          <a:solidFill>
            <a:srgbClr val="388998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26" y="1125092"/>
            <a:ext cx="916634" cy="1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1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Title 4"/>
          <p:cNvSpPr txBox="1">
            <a:spLocks/>
          </p:cNvSpPr>
          <p:nvPr userDrawn="1"/>
        </p:nvSpPr>
        <p:spPr>
          <a:xfrm>
            <a:off x="3113545" y="205979"/>
            <a:ext cx="5751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CA"/>
              <a:t>AGENDA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85656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i_global_web_elements_graphiques-06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"/>
          <a:stretch/>
        </p:blipFill>
        <p:spPr>
          <a:xfrm>
            <a:off x="0" y="2368"/>
            <a:ext cx="2826514" cy="5147997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120104" y="2092274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170801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182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half" idx="2"/>
          </p:nvPr>
        </p:nvSpPr>
        <p:spPr>
          <a:xfrm>
            <a:off x="4214283" y="1268203"/>
            <a:ext cx="4038600" cy="3738306"/>
          </a:xfrm>
        </p:spPr>
        <p:txBody>
          <a:bodyPr>
            <a:normAutofit/>
          </a:bodyPr>
          <a:lstStyle/>
          <a:p>
            <a:pPr lvl="2">
              <a:lnSpc>
                <a:spcPct val="140000"/>
              </a:lnSpc>
            </a:pPr>
            <a:endParaRPr lang="en-CA" dirty="0"/>
          </a:p>
          <a:p>
            <a:pPr marL="457189" lvl="1" indent="0">
              <a:buNone/>
            </a:pPr>
            <a:endParaRPr lang="fr-CA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916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9736667" y="4265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9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i_global_web_elements_graphiques-3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" r="4860" b="1441"/>
          <a:stretch/>
        </p:blipFill>
        <p:spPr>
          <a:xfrm>
            <a:off x="0" y="0"/>
            <a:ext cx="8932333" cy="5183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459622" y="4155926"/>
            <a:ext cx="1684378" cy="987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90" y="4446786"/>
            <a:ext cx="967005" cy="595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levelFourth</a:t>
            </a:r>
            <a:r>
              <a:rPr lang="en-US" dirty="0"/>
              <a:t>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1D0636-806C-4C25-A2B0-26C8BBFD1438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1520" y="33469"/>
            <a:ext cx="6120680" cy="810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3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0827596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i_global_web_elements_graphiques-0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3516" y="4896445"/>
            <a:ext cx="3123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  <a:latin typeface="Franklin Gothic Book"/>
                <a:cs typeface="Franklin Gothic Book"/>
              </a:defRPr>
            </a:lvl1pPr>
          </a:lstStyle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6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3516" y="4896445"/>
            <a:ext cx="3123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  <a:latin typeface="Franklin Gothic Book"/>
                <a:cs typeface="Franklin Gothic Book"/>
              </a:defRPr>
            </a:lvl1pPr>
          </a:lstStyle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53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01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e principal deux c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2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exte principal deux colon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54915"/>
            <a:ext cx="7772400" cy="1236083"/>
          </a:xfrm>
        </p:spPr>
        <p:txBody>
          <a:bodyPr anchor="t">
            <a:noAutofit/>
          </a:bodyPr>
          <a:lstStyle>
            <a:lvl1pPr algn="l">
              <a:defRPr sz="4500" b="1" cap="all"/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81008" y="3332117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3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74475"/>
            <a:ext cx="7772400" cy="1236083"/>
          </a:xfrm>
        </p:spPr>
        <p:txBody>
          <a:bodyPr anchor="t">
            <a:noAutofit/>
          </a:bodyPr>
          <a:lstStyle>
            <a:lvl1pPr algn="ctr">
              <a:defRPr sz="7200" b="1" cap="all"/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pic>
        <p:nvPicPr>
          <p:cNvPr id="4" name="Picture 3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5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i_global_web_elements_graphiques-0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581" y="0"/>
            <a:ext cx="229419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40A0BD"/>
                </a:solidFill>
              </a:defRPr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40A0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35962" y="1839967"/>
            <a:ext cx="4032877" cy="2190676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 algn="r">
              <a:buNone/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68839" y="1839967"/>
            <a:ext cx="4417961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0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4" name="Picture 3" descr="cai_global_web_elements_graphiques-06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e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  <p:pic>
        <p:nvPicPr>
          <p:cNvPr id="4" name="Picture 3" descr="cai_global_web_elements_graphiques-34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15" y="-22556"/>
            <a:ext cx="8932333" cy="51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0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AdobeStock_84706070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pic>
        <p:nvPicPr>
          <p:cNvPr id="8" name="Picture 7" descr="cai_global_web_elements_graphiques-15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17404"/>
            <a:ext cx="916634" cy="1028736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03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9" name="Picture 8" descr="AdobeStock_84706070-0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61533"/>
          </a:xfrm>
          <a:prstGeom prst="rect">
            <a:avLst/>
          </a:prstGeom>
        </p:spPr>
      </p:pic>
      <p:pic>
        <p:nvPicPr>
          <p:cNvPr id="8" name="Picture 7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17404"/>
            <a:ext cx="916634" cy="1028736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11" name="Picture 10" descr="cai_global_web_elements_graphiques-23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51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10" name="Picture 9" descr="AdobeStock_74177214EEE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pic>
        <p:nvPicPr>
          <p:cNvPr id="8" name="Picture 7" descr="cai_global_web_elements_graphiques-15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17404"/>
            <a:ext cx="916634" cy="1028736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11" name="Picture 10" descr="cai_global_web_elements_graphiques-23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40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 userDrawn="1"/>
        </p:nvSpPr>
        <p:spPr>
          <a:xfrm>
            <a:off x="2760726" y="2396776"/>
            <a:ext cx="7772400" cy="6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endParaRPr lang="en-US" sz="3500" spc="600" dirty="0"/>
          </a:p>
        </p:txBody>
      </p:sp>
      <p:pic>
        <p:nvPicPr>
          <p:cNvPr id="10" name="Picture 9" descr="AdobeStock_74177214EEE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8333" cy="5143500"/>
          </a:xfrm>
          <a:prstGeom prst="rect">
            <a:avLst/>
          </a:prstGeom>
        </p:spPr>
      </p:pic>
      <p:pic>
        <p:nvPicPr>
          <p:cNvPr id="8" name="Picture 7" descr="CAI_EN_v10_8,5x12_02_SPREAD_HIGHRES.jpg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39752" cy="5143500"/>
          </a:xfrm>
          <a:prstGeom prst="rect">
            <a:avLst/>
          </a:prstGeom>
        </p:spPr>
      </p:pic>
      <p:pic>
        <p:nvPicPr>
          <p:cNvPr id="9" name="Picture 8" descr="cai_global_web_elements_graphiques-15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17404"/>
            <a:ext cx="916634" cy="1028736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06893" y="2467331"/>
            <a:ext cx="5596466" cy="75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/>
            </a:lvl1pPr>
          </a:lstStyle>
          <a:p>
            <a:r>
              <a:rPr lang="fr-CA" dirty="0"/>
              <a:t>CLICK TO EDIT MASTER TITLE STYLE</a:t>
            </a:r>
            <a:endParaRPr lang="en-US" dirty="0"/>
          </a:p>
        </p:txBody>
      </p:sp>
      <p:pic>
        <p:nvPicPr>
          <p:cNvPr id="13" name="Picture 12" descr="cai_global_web_elements_graphiques-23.pn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2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Title 4"/>
          <p:cNvSpPr txBox="1">
            <a:spLocks/>
          </p:cNvSpPr>
          <p:nvPr userDrawn="1"/>
        </p:nvSpPr>
        <p:spPr>
          <a:xfrm>
            <a:off x="3113545" y="205979"/>
            <a:ext cx="5751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CA" dirty="0"/>
              <a:t>AGENDA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113545" y="1836679"/>
            <a:ext cx="3646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005379"/>
                </a:solidFill>
                <a:latin typeface="Franklin Gothic Book"/>
                <a:cs typeface="Franklin Gothic Book"/>
              </a:rPr>
              <a:t>2016-10-04</a:t>
            </a:r>
            <a:endParaRPr lang="en-US" sz="1000" b="1" dirty="0">
              <a:solidFill>
                <a:srgbClr val="005379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85656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i_global_web_elements_graphiques-06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"/>
          <a:stretch/>
        </p:blipFill>
        <p:spPr>
          <a:xfrm>
            <a:off x="0" y="2368"/>
            <a:ext cx="2826514" cy="5147997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120104" y="2092274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056832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683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half" idx="2"/>
          </p:nvPr>
        </p:nvSpPr>
        <p:spPr>
          <a:xfrm>
            <a:off x="4214283" y="1268203"/>
            <a:ext cx="4038600" cy="3738306"/>
          </a:xfrm>
        </p:spPr>
        <p:txBody>
          <a:bodyPr>
            <a:normAutofit/>
          </a:bodyPr>
          <a:lstStyle/>
          <a:p>
            <a:pPr lvl="2">
              <a:lnSpc>
                <a:spcPct val="140000"/>
              </a:lnSpc>
            </a:pPr>
            <a:endParaRPr lang="en-CA" dirty="0"/>
          </a:p>
          <a:p>
            <a:pPr marL="457189" lvl="1" indent="0">
              <a:buNone/>
            </a:pPr>
            <a:endParaRPr lang="fr-CA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6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D891-C34B-4554-9C77-4726DA03C5E9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7557987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92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e principal deux c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i_global_web_elements_graphiques-3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15" y="-22556"/>
            <a:ext cx="8932333" cy="5164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exte principal deux c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ai_global_web_elements_graphiques-3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" r="4860" b="1441"/>
          <a:stretch/>
        </p:blipFill>
        <p:spPr>
          <a:xfrm>
            <a:off x="0" y="0"/>
            <a:ext cx="8932333" cy="5183787"/>
          </a:xfrm>
          <a:prstGeom prst="rect">
            <a:avLst/>
          </a:prstGeom>
        </p:spPr>
      </p:pic>
      <p:pic>
        <p:nvPicPr>
          <p:cNvPr id="10" name="Picture 9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exte principal deux colon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207"/>
            <a:ext cx="4038600" cy="2190676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2752" y="1063229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i_global_web_elements_graphiques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54915"/>
            <a:ext cx="7772400" cy="1236083"/>
          </a:xfrm>
        </p:spPr>
        <p:txBody>
          <a:bodyPr anchor="t">
            <a:noAutofit/>
          </a:bodyPr>
          <a:lstStyle>
            <a:lvl1pPr algn="l">
              <a:defRPr sz="4500" b="1" cap="all"/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81008" y="3332117"/>
            <a:ext cx="323808" cy="0"/>
          </a:xfrm>
          <a:prstGeom prst="line">
            <a:avLst/>
          </a:prstGeom>
          <a:ln w="28575" cmpd="sng">
            <a:solidFill>
              <a:srgbClr val="0053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6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i_global_web_elements_graphiques-0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74475"/>
            <a:ext cx="7772400" cy="1236083"/>
          </a:xfrm>
        </p:spPr>
        <p:txBody>
          <a:bodyPr anchor="t">
            <a:noAutofit/>
          </a:bodyPr>
          <a:lstStyle>
            <a:lvl1pPr algn="ctr">
              <a:defRPr sz="7200" b="1" cap="all"/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pic>
        <p:nvPicPr>
          <p:cNvPr id="4" name="Picture 3" descr="cai_global_web_elements_graphiques-23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3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6611" y="4892505"/>
            <a:ext cx="2839822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</a:defRPr>
            </a:lvl1pPr>
          </a:lstStyle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cai_global_web_elements_graphiques-23.png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7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79" r:id="rId4"/>
    <p:sldLayoutId id="2147483663" r:id="rId5"/>
    <p:sldLayoutId id="2147483680" r:id="rId6"/>
    <p:sldLayoutId id="2147483675" r:id="rId7"/>
    <p:sldLayoutId id="2147483651" r:id="rId8"/>
    <p:sldLayoutId id="2147483664" r:id="rId9"/>
    <p:sldLayoutId id="2147483652" r:id="rId10"/>
    <p:sldLayoutId id="2147483667" r:id="rId11"/>
    <p:sldLayoutId id="2147483653" r:id="rId12"/>
    <p:sldLayoutId id="2147483662" r:id="rId13"/>
    <p:sldLayoutId id="2147483655" r:id="rId14"/>
    <p:sldLayoutId id="2147483658" r:id="rId15"/>
    <p:sldLayoutId id="2147483659" r:id="rId16"/>
    <p:sldLayoutId id="2147483660" r:id="rId17"/>
    <p:sldLayoutId id="2147483661" r:id="rId18"/>
    <p:sldLayoutId id="2147483666" r:id="rId19"/>
    <p:sldLayoutId id="2147483668" r:id="rId20"/>
    <p:sldLayoutId id="2147483669" r:id="rId21"/>
    <p:sldLayoutId id="2147483670" r:id="rId22"/>
    <p:sldLayoutId id="2147483676" r:id="rId23"/>
    <p:sldLayoutId id="2147483677" r:id="rId24"/>
    <p:sldLayoutId id="2147483678" r:id="rId25"/>
    <p:sldLayoutId id="2147483671" r:id="rId26"/>
    <p:sldLayoutId id="2147483672" r:id="rId27"/>
    <p:sldLayoutId id="2147483673" r:id="rId28"/>
    <p:sldLayoutId id="2147483665" r:id="rId29"/>
    <p:sldLayoutId id="2147483699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spc="300">
          <a:solidFill>
            <a:srgbClr val="005379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rgbClr val="005379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000" kern="1200">
          <a:solidFill>
            <a:srgbClr val="005379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37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37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37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6611" y="4892505"/>
            <a:ext cx="2839822" cy="24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5AAB1"/>
                </a:solidFill>
              </a:defRPr>
            </a:lvl1pPr>
          </a:lstStyle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‹#›</a:t>
            </a:fld>
            <a:endParaRPr lang="en-US" sz="700" dirty="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cai_global_web_elements_graphiques-23.png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8932333" y="0"/>
            <a:ext cx="214100" cy="4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700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spc="300">
          <a:solidFill>
            <a:srgbClr val="005379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rgbClr val="005379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000" kern="1200">
          <a:solidFill>
            <a:srgbClr val="005379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37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37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37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1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3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3.png"/><Relationship Id="rId4" Type="http://schemas.openxmlformats.org/officeDocument/2006/relationships/diagramData" Target="../diagrams/data1.xml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2" Type="http://schemas.openxmlformats.org/officeDocument/2006/relationships/tags" Target="../tags/tag36.xml"/><Relationship Id="rId16" Type="http://schemas.openxmlformats.org/officeDocument/2006/relationships/notesSlide" Target="../notesSlides/notesSlide14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slideLayout" Target="../slideLayouts/slideLayout33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6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5.png"/><Relationship Id="rId5" Type="http://schemas.openxmlformats.org/officeDocument/2006/relationships/tags" Target="../tags/tag8.xml"/><Relationship Id="rId10" Type="http://schemas.openxmlformats.org/officeDocument/2006/relationships/image" Target="../media/image44.jpeg"/><Relationship Id="rId4" Type="http://schemas.openxmlformats.org/officeDocument/2006/relationships/tags" Target="../tags/tag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tags" Target="../tags/tag13.xml"/><Relationship Id="rId21" Type="http://schemas.openxmlformats.org/officeDocument/2006/relationships/image" Target="../media/image56.png"/><Relationship Id="rId7" Type="http://schemas.openxmlformats.org/officeDocument/2006/relationships/tags" Target="../tags/tag17.xml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tags" Target="../tags/tag12.xml"/><Relationship Id="rId16" Type="http://schemas.openxmlformats.org/officeDocument/2006/relationships/image" Target="../media/image51.gif"/><Relationship Id="rId20" Type="http://schemas.openxmlformats.org/officeDocument/2006/relationships/image" Target="../media/image55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5.xml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4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49.jpeg"/><Relationship Id="rId22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tags" Target="../tags/tag22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tags" Target="../tags/tag21.xml"/><Relationship Id="rId16" Type="http://schemas.openxmlformats.org/officeDocument/2006/relationships/image" Target="../media/image68.jpe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63.png"/><Relationship Id="rId5" Type="http://schemas.openxmlformats.org/officeDocument/2006/relationships/tags" Target="../tags/tag24.xml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tags" Target="../tags/tag23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i_global_web_elements_graphiques-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84" y="2484863"/>
            <a:ext cx="2311357" cy="129599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55776" y="13473"/>
            <a:ext cx="6569174" cy="240011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400" b="1" spc="600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KEY STEPS IN A LOCATION CHOICE</a:t>
            </a:r>
            <a:endParaRPr lang="en-CA" sz="4400" b="1" spc="600" dirty="0">
              <a:solidFill>
                <a:srgbClr val="005379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55776" y="4482739"/>
            <a:ext cx="2664296" cy="6492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600" kern="1200">
                <a:solidFill>
                  <a:srgbClr val="005379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000" kern="1200">
                <a:solidFill>
                  <a:srgbClr val="005379"/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53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3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53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 smtClean="0">
                <a:solidFill>
                  <a:srgbClr val="595959"/>
                </a:solidFill>
                <a:latin typeface="Franklin Gothic Book" panose="020B0503020102020204" pitchFamily="34" charset="0"/>
              </a:rPr>
              <a:t>September 29, </a:t>
            </a:r>
            <a:r>
              <a:rPr lang="en-CA" b="1" dirty="0">
                <a:solidFill>
                  <a:srgbClr val="595959"/>
                </a:solidFill>
                <a:latin typeface="Franklin Gothic Book" panose="020B0503020102020204" pitchFamily="34" charset="0"/>
              </a:rPr>
              <a:t>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1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2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900" b="0" dirty="0" smtClean="0"/>
              <a:t>The investment criteria</a:t>
            </a:r>
            <a:r>
              <a:rPr lang="en-CA" dirty="0"/>
              <a:t/>
            </a:r>
            <a:br>
              <a:rPr lang="en-CA" dirty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86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SITE AND LOCATION BENCHMARKING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0889" y="3834334"/>
            <a:ext cx="166854" cy="3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ai_tableaux_02.emf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17"/>
          <a:stretch/>
        </p:blipFill>
        <p:spPr>
          <a:xfrm>
            <a:off x="262086" y="1263084"/>
            <a:ext cx="8671313" cy="1983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116" y="1388172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  <a:latin typeface="Franklin Gothic Book"/>
                <a:cs typeface="Franklin Gothic Book"/>
              </a:rPr>
              <a:t>FACTORS AFFECTING A LOCATION DECISION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3801" y="2129399"/>
            <a:ext cx="1923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pc="300" dirty="0">
                <a:solidFill>
                  <a:srgbClr val="005379"/>
                </a:solidFill>
                <a:latin typeface="Franklin Gothic Book"/>
                <a:cs typeface="Franklin Gothic Book"/>
              </a:rPr>
              <a:t>BUSINESS ENVIRONMENT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9185" y="2137954"/>
            <a:ext cx="177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pc="300" dirty="0">
                <a:solidFill>
                  <a:srgbClr val="005379"/>
                </a:solidFill>
                <a:latin typeface="Franklin Gothic Book"/>
                <a:cs typeface="Franklin Gothic Book"/>
              </a:rPr>
              <a:t>SITE AND 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93795" y="2227146"/>
            <a:ext cx="1675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pc="300" dirty="0">
                <a:solidFill>
                  <a:srgbClr val="005379"/>
                </a:solidFill>
                <a:latin typeface="Franklin Gothic Book"/>
                <a:cs typeface="Franklin Gothic Book"/>
              </a:rPr>
              <a:t>WORKFORCE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431547" y="5029481"/>
            <a:ext cx="1706691" cy="13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85AAB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74A70-E5E6-3A49-B7E7-0FB06032D8C2}" type="slidenum">
              <a:rPr lang="en-US" sz="700" smtClean="0"/>
              <a:pPr/>
              <a:t>11</a:t>
            </a:fld>
            <a:endParaRPr lang="en-US" sz="7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48139" y="4491133"/>
            <a:ext cx="2258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000" dirty="0">
                <a:solidFill>
                  <a:schemeClr val="accent4"/>
                </a:solidFill>
              </a:rPr>
              <a:t>Source: The CAI Global Group Inc., 2017</a:t>
            </a:r>
          </a:p>
        </p:txBody>
      </p:sp>
      <p:sp>
        <p:nvSpPr>
          <p:cNvPr id="16" name="Rectangle 15"/>
          <p:cNvSpPr/>
          <p:nvPr>
            <p:custDataLst>
              <p:tags r:id="rId1"/>
            </p:custDataLst>
          </p:nvPr>
        </p:nvSpPr>
        <p:spPr>
          <a:xfrm>
            <a:off x="62449" y="3288503"/>
            <a:ext cx="8870950" cy="1421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/>
          <p:cNvSpPr/>
          <p:nvPr>
            <p:custDataLst>
              <p:tags r:id="rId2"/>
            </p:custDataLst>
          </p:nvPr>
        </p:nvSpPr>
        <p:spPr>
          <a:xfrm>
            <a:off x="301602" y="2092080"/>
            <a:ext cx="3771634" cy="26468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CA" sz="6000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25 </a:t>
            </a:r>
            <a:r>
              <a:rPr lang="fr-CA" sz="4000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TO </a:t>
            </a:r>
            <a:r>
              <a:rPr lang="fr-CA" sz="6000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40</a:t>
            </a:r>
            <a:r>
              <a:rPr lang="fr-CA" sz="16600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   </a:t>
            </a:r>
            <a:endParaRPr lang="fr-CA" sz="8800" dirty="0">
              <a:solidFill>
                <a:srgbClr val="005379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Rectangle 17"/>
          <p:cNvSpPr/>
          <p:nvPr>
            <p:custDataLst>
              <p:tags r:id="rId3"/>
            </p:custDataLst>
          </p:nvPr>
        </p:nvSpPr>
        <p:spPr>
          <a:xfrm>
            <a:off x="4123812" y="3371624"/>
            <a:ext cx="3918704" cy="1254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>
                <a:solidFill>
                  <a:srgbClr val="005379"/>
                </a:solidFill>
                <a:latin typeface="Franklin Gothic Book" panose="020B0503020102020204" pitchFamily="34" charset="0"/>
              </a:rPr>
              <a:t>INVESTMENT </a:t>
            </a:r>
            <a:r>
              <a:rPr lang="fr-CA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CRITERIA </a:t>
            </a:r>
            <a:r>
              <a:rPr lang="fr-CA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ARE GENERALY </a:t>
            </a:r>
            <a:r>
              <a:rPr lang="fr-CA" dirty="0">
                <a:solidFill>
                  <a:srgbClr val="005379"/>
                </a:solidFill>
                <a:latin typeface="Franklin Gothic Book" panose="020B0503020102020204" pitchFamily="34" charset="0"/>
              </a:rPr>
              <a:t>EVALUATED IN THE DECISIONAL MATRIX FOR </a:t>
            </a:r>
            <a:r>
              <a:rPr lang="fr-CA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INVESTMENT PROJECTS </a:t>
            </a:r>
            <a:endParaRPr lang="fr-CA" dirty="0">
              <a:solidFill>
                <a:srgbClr val="005379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SITE SELECTION FACTORS </a:t>
            </a:r>
            <a:endParaRPr lang="fr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809113"/>
              </p:ext>
            </p:extLst>
          </p:nvPr>
        </p:nvGraphicFramePr>
        <p:xfrm>
          <a:off x="1178767" y="869145"/>
          <a:ext cx="614887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733"/>
                <a:gridCol w="1930140"/>
              </a:tblGrid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Site </a:t>
                      </a:r>
                      <a:r>
                        <a:rPr lang="fr-CA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Selection</a:t>
                      </a:r>
                      <a:r>
                        <a:rPr lang="fr-C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CA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Factors</a:t>
                      </a:r>
                      <a:endParaRPr lang="fr-C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Ranking</a:t>
                      </a:r>
                      <a:endParaRPr lang="fr-C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1.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HIGHWAY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ACCESSIBILITY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94.4%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2.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AVAILABILITY OF SKILLED LABOR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89.8%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3. LABOR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COSTS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89.6%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4.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OCCUPANCY OR CONSTRUCTION COSTS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86%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5. STATE AND LOCAL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INCENTIVES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84%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6. CORPORATE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TAX RATE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82.3%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7. TAX EXEMPTIONS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79.7%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8. ENERGY AVAILABILITY AND COSTS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78.5%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9. PROXIMITY TO MAJOR MARKETS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78.1%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1621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10.</a:t>
                      </a:r>
                      <a:r>
                        <a:rPr lang="fr-CA" baseline="0" dirty="0" smtClean="0">
                          <a:solidFill>
                            <a:schemeClr val="tx2"/>
                          </a:solidFill>
                        </a:rPr>
                        <a:t> QUALITY OF LIFE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2"/>
                          </a:solidFill>
                        </a:rPr>
                        <a:t>76.4%</a:t>
                      </a:r>
                      <a:endParaRPr lang="fr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878619"/>
            <a:ext cx="5657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/>
              <a:t>Source: Area Development, Corporate </a:t>
            </a:r>
            <a:r>
              <a:rPr lang="fr-CA" sz="1000" dirty="0"/>
              <a:t>S</a:t>
            </a:r>
            <a:r>
              <a:rPr lang="fr-CA" sz="1000" dirty="0" smtClean="0"/>
              <a:t>urvey, 2016</a:t>
            </a:r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6793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900" b="0" dirty="0"/>
              <a:t>The Site Selection Process </a:t>
            </a:r>
            <a:r>
              <a:rPr lang="en-CA" dirty="0"/>
              <a:t/>
            </a:r>
            <a:br>
              <a:rPr lang="en-CA" dirty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812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0" y="3304515"/>
            <a:ext cx="8870950" cy="1421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CA" dirty="0"/>
              <a:t>SITE SELECTION</a:t>
            </a:r>
            <a:endParaRPr lang="fr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CA" dirty="0" smtClean="0"/>
              <a:t>A process </a:t>
            </a:r>
            <a:r>
              <a:rPr lang="en-CA" dirty="0"/>
              <a:t>that is part of </a:t>
            </a:r>
            <a:r>
              <a:rPr lang="en-CA" dirty="0" smtClean="0"/>
              <a:t>a </a:t>
            </a:r>
            <a:r>
              <a:rPr lang="en-CA" dirty="0"/>
              <a:t>company's strategy but does not happen frequently </a:t>
            </a:r>
          </a:p>
          <a:p>
            <a:r>
              <a:rPr lang="en-CA" dirty="0"/>
              <a:t>The decision affects the overall competitiveness of the company: </a:t>
            </a:r>
          </a:p>
          <a:p>
            <a:pPr lvl="1"/>
            <a:r>
              <a:rPr lang="en-CA" sz="1200" dirty="0"/>
              <a:t>Operations</a:t>
            </a:r>
          </a:p>
          <a:p>
            <a:pPr lvl="1"/>
            <a:r>
              <a:rPr lang="en-CA" sz="1200" dirty="0"/>
              <a:t>Business </a:t>
            </a:r>
            <a:r>
              <a:rPr lang="en-CA" sz="1200" dirty="0" smtClean="0"/>
              <a:t>development </a:t>
            </a:r>
            <a:endParaRPr lang="en-CA" sz="1200" dirty="0"/>
          </a:p>
          <a:p>
            <a:pPr lvl="1"/>
            <a:r>
              <a:rPr lang="en-CA" sz="1200" dirty="0"/>
              <a:t>Human resources </a:t>
            </a:r>
          </a:p>
          <a:p>
            <a:r>
              <a:rPr lang="en-CA" dirty="0"/>
              <a:t>It affects not only the company's costs, but also its revenues</a:t>
            </a:r>
            <a:endParaRPr lang="fr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6E74A70-E5E6-3A49-B7E7-0FB06032D8C2}" type="slidenum">
              <a:rPr lang="en-US" sz="700" smtClean="0">
                <a:latin typeface="Franklin Gothic Book"/>
                <a:cs typeface="Franklin Gothic Book"/>
              </a:rPr>
              <a:pPr/>
              <a:t>14</a:t>
            </a:fld>
            <a:endParaRPr lang="en-US" sz="700">
              <a:latin typeface="Franklin Gothic Book"/>
              <a:cs typeface="Franklin Gothic Book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744443" y="3765508"/>
            <a:ext cx="5975285" cy="476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>
                <a:solidFill>
                  <a:srgbClr val="005379"/>
                </a:solidFill>
                <a:latin typeface="Franklin Gothic Book" panose="020B0503020102020204" pitchFamily="34" charset="0"/>
              </a:rPr>
              <a:t>OF </a:t>
            </a:r>
            <a:r>
              <a:rPr lang="fr-CA" dirty="0" smtClean="0">
                <a:solidFill>
                  <a:srgbClr val="005379"/>
                </a:solidFill>
                <a:latin typeface="Franklin Gothic Book" panose="020B0503020102020204" pitchFamily="34" charset="0"/>
              </a:rPr>
              <a:t>THE OPERATIONAL </a:t>
            </a:r>
            <a:r>
              <a:rPr lang="fr-CA" dirty="0">
                <a:solidFill>
                  <a:srgbClr val="005379"/>
                </a:solidFill>
                <a:latin typeface="Franklin Gothic Book" panose="020B0503020102020204" pitchFamily="34" charset="0"/>
              </a:rPr>
              <a:t>EXPENSES ARE FIXED BY THE LOCATION OF YOUR OPERATING FACILITY</a:t>
            </a:r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528245" y="3179350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88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80% </a:t>
            </a:r>
          </a:p>
        </p:txBody>
      </p:sp>
    </p:spTree>
    <p:extLst>
      <p:ext uri="{BB962C8B-B14F-4D97-AF65-F5344CB8AC3E}">
        <p14:creationId xmlns:p14="http://schemas.microsoft.com/office/powerpoint/2010/main" val="14915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/>
              <a:t>THE INVESTMENT </a:t>
            </a:r>
            <a:r>
              <a:rPr lang="en-CA" dirty="0"/>
              <a:t>PROJECT MATRIX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351930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13" descr="cai_global_web_elements_graphiques-19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454" y="3109971"/>
            <a:ext cx="1129377" cy="1080000"/>
          </a:xfrm>
          <a:prstGeom prst="rect">
            <a:avLst/>
          </a:prstGeom>
        </p:spPr>
      </p:pic>
      <p:pic>
        <p:nvPicPr>
          <p:cNvPr id="7" name="Picture 14" descr="cai_global_web_elements_graphiques-17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537" y="3109971"/>
            <a:ext cx="1952712" cy="1080000"/>
          </a:xfrm>
          <a:prstGeom prst="rect">
            <a:avLst/>
          </a:prstGeom>
        </p:spPr>
      </p:pic>
      <p:pic>
        <p:nvPicPr>
          <p:cNvPr id="9" name="Picture 12" descr="cai_global_web_elements_graphiques-18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199" y="1062164"/>
            <a:ext cx="1259601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8139" y="4845809"/>
            <a:ext cx="2258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000" dirty="0">
                <a:solidFill>
                  <a:schemeClr val="accent4"/>
                </a:solidFill>
              </a:rPr>
              <a:t>Source: The CAI Global Group Inc., 2017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1"/>
            </p:custDataLst>
          </p:nvPr>
        </p:nvSpPr>
        <p:spPr>
          <a:xfrm>
            <a:off x="6303963" y="4892675"/>
            <a:ext cx="2840037" cy="249238"/>
          </a:xfrm>
        </p:spPr>
        <p:txBody>
          <a:bodyPr/>
          <a:lstStyle/>
          <a:p>
            <a:fld id="{36E74A70-E5E6-3A49-B7E7-0FB06032D8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dirty="0"/>
              <a:t>THE SITE SELECTION PROCESS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40" name="Group 139"/>
          <p:cNvGrpSpPr/>
          <p:nvPr>
            <p:custDataLst>
              <p:tags r:id="rId3"/>
            </p:custDataLst>
          </p:nvPr>
        </p:nvGrpSpPr>
        <p:grpSpPr>
          <a:xfrm>
            <a:off x="325438" y="1510256"/>
            <a:ext cx="8545512" cy="2411413"/>
            <a:chOff x="325438" y="2139131"/>
            <a:chExt cx="8545512" cy="2411413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5438" y="2139131"/>
              <a:ext cx="8545512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8" name="Freeform 441"/>
            <p:cNvSpPr>
              <a:spLocks/>
            </p:cNvSpPr>
            <p:nvPr/>
          </p:nvSpPr>
          <p:spPr bwMode="auto">
            <a:xfrm>
              <a:off x="8782050" y="2682056"/>
              <a:ext cx="23812" cy="17463"/>
            </a:xfrm>
            <a:custGeom>
              <a:avLst/>
              <a:gdLst>
                <a:gd name="T0" fmla="*/ 15 w 15"/>
                <a:gd name="T1" fmla="*/ 0 h 11"/>
                <a:gd name="T2" fmla="*/ 0 w 15"/>
                <a:gd name="T3" fmla="*/ 0 h 11"/>
                <a:gd name="T4" fmla="*/ 0 w 15"/>
                <a:gd name="T5" fmla="*/ 11 h 11"/>
                <a:gd name="T6" fmla="*/ 15 w 15"/>
                <a:gd name="T7" fmla="*/ 11 h 11"/>
                <a:gd name="T8" fmla="*/ 15 w 15"/>
                <a:gd name="T9" fmla="*/ 0 h 11"/>
                <a:gd name="T10" fmla="*/ 15 w 1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9" name="Freeform 442"/>
            <p:cNvSpPr>
              <a:spLocks noEditPoints="1"/>
            </p:cNvSpPr>
            <p:nvPr/>
          </p:nvSpPr>
          <p:spPr bwMode="auto">
            <a:xfrm>
              <a:off x="7716838" y="2682056"/>
              <a:ext cx="1065212" cy="17463"/>
            </a:xfrm>
            <a:custGeom>
              <a:avLst/>
              <a:gdLst>
                <a:gd name="T0" fmla="*/ 0 w 671"/>
                <a:gd name="T1" fmla="*/ 0 h 11"/>
                <a:gd name="T2" fmla="*/ 37 w 671"/>
                <a:gd name="T3" fmla="*/ 11 h 11"/>
                <a:gd name="T4" fmla="*/ 37 w 671"/>
                <a:gd name="T5" fmla="*/ 0 h 11"/>
                <a:gd name="T6" fmla="*/ 59 w 671"/>
                <a:gd name="T7" fmla="*/ 0 h 11"/>
                <a:gd name="T8" fmla="*/ 96 w 671"/>
                <a:gd name="T9" fmla="*/ 11 h 11"/>
                <a:gd name="T10" fmla="*/ 96 w 671"/>
                <a:gd name="T11" fmla="*/ 0 h 11"/>
                <a:gd name="T12" fmla="*/ 119 w 671"/>
                <a:gd name="T13" fmla="*/ 0 h 11"/>
                <a:gd name="T14" fmla="*/ 156 w 671"/>
                <a:gd name="T15" fmla="*/ 11 h 11"/>
                <a:gd name="T16" fmla="*/ 156 w 671"/>
                <a:gd name="T17" fmla="*/ 0 h 11"/>
                <a:gd name="T18" fmla="*/ 178 w 671"/>
                <a:gd name="T19" fmla="*/ 0 h 11"/>
                <a:gd name="T20" fmla="*/ 215 w 671"/>
                <a:gd name="T21" fmla="*/ 11 h 11"/>
                <a:gd name="T22" fmla="*/ 215 w 671"/>
                <a:gd name="T23" fmla="*/ 0 h 11"/>
                <a:gd name="T24" fmla="*/ 237 w 671"/>
                <a:gd name="T25" fmla="*/ 0 h 11"/>
                <a:gd name="T26" fmla="*/ 271 w 671"/>
                <a:gd name="T27" fmla="*/ 11 h 11"/>
                <a:gd name="T28" fmla="*/ 271 w 671"/>
                <a:gd name="T29" fmla="*/ 0 h 11"/>
                <a:gd name="T30" fmla="*/ 297 w 671"/>
                <a:gd name="T31" fmla="*/ 0 h 11"/>
                <a:gd name="T32" fmla="*/ 330 w 671"/>
                <a:gd name="T33" fmla="*/ 11 h 11"/>
                <a:gd name="T34" fmla="*/ 330 w 671"/>
                <a:gd name="T35" fmla="*/ 0 h 11"/>
                <a:gd name="T36" fmla="*/ 356 w 671"/>
                <a:gd name="T37" fmla="*/ 0 h 11"/>
                <a:gd name="T38" fmla="*/ 389 w 671"/>
                <a:gd name="T39" fmla="*/ 11 h 11"/>
                <a:gd name="T40" fmla="*/ 389 w 671"/>
                <a:gd name="T41" fmla="*/ 0 h 11"/>
                <a:gd name="T42" fmla="*/ 415 w 671"/>
                <a:gd name="T43" fmla="*/ 0 h 11"/>
                <a:gd name="T44" fmla="*/ 449 w 671"/>
                <a:gd name="T45" fmla="*/ 11 h 11"/>
                <a:gd name="T46" fmla="*/ 449 w 671"/>
                <a:gd name="T47" fmla="*/ 0 h 11"/>
                <a:gd name="T48" fmla="*/ 475 w 671"/>
                <a:gd name="T49" fmla="*/ 0 h 11"/>
                <a:gd name="T50" fmla="*/ 508 w 671"/>
                <a:gd name="T51" fmla="*/ 11 h 11"/>
                <a:gd name="T52" fmla="*/ 508 w 671"/>
                <a:gd name="T53" fmla="*/ 0 h 11"/>
                <a:gd name="T54" fmla="*/ 534 w 671"/>
                <a:gd name="T55" fmla="*/ 0 h 11"/>
                <a:gd name="T56" fmla="*/ 567 w 671"/>
                <a:gd name="T57" fmla="*/ 11 h 11"/>
                <a:gd name="T58" fmla="*/ 567 w 671"/>
                <a:gd name="T59" fmla="*/ 0 h 11"/>
                <a:gd name="T60" fmla="*/ 593 w 671"/>
                <a:gd name="T61" fmla="*/ 0 h 11"/>
                <a:gd name="T62" fmla="*/ 627 w 671"/>
                <a:gd name="T63" fmla="*/ 11 h 11"/>
                <a:gd name="T64" fmla="*/ 627 w 671"/>
                <a:gd name="T65" fmla="*/ 0 h 11"/>
                <a:gd name="T66" fmla="*/ 653 w 671"/>
                <a:gd name="T67" fmla="*/ 0 h 11"/>
                <a:gd name="T68" fmla="*/ 671 w 671"/>
                <a:gd name="T69" fmla="*/ 11 h 11"/>
                <a:gd name="T70" fmla="*/ 671 w 671"/>
                <a:gd name="T7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1" h="11">
                  <a:moveTo>
                    <a:pt x="37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7" y="11"/>
                  </a:lnTo>
                  <a:lnTo>
                    <a:pt x="37" y="0"/>
                  </a:lnTo>
                  <a:lnTo>
                    <a:pt x="37" y="0"/>
                  </a:lnTo>
                  <a:close/>
                  <a:moveTo>
                    <a:pt x="96" y="0"/>
                  </a:moveTo>
                  <a:lnTo>
                    <a:pt x="59" y="0"/>
                  </a:lnTo>
                  <a:lnTo>
                    <a:pt x="59" y="11"/>
                  </a:lnTo>
                  <a:lnTo>
                    <a:pt x="96" y="11"/>
                  </a:lnTo>
                  <a:lnTo>
                    <a:pt x="96" y="0"/>
                  </a:lnTo>
                  <a:lnTo>
                    <a:pt x="96" y="0"/>
                  </a:lnTo>
                  <a:close/>
                  <a:moveTo>
                    <a:pt x="156" y="0"/>
                  </a:moveTo>
                  <a:lnTo>
                    <a:pt x="119" y="0"/>
                  </a:lnTo>
                  <a:lnTo>
                    <a:pt x="119" y="11"/>
                  </a:lnTo>
                  <a:lnTo>
                    <a:pt x="156" y="11"/>
                  </a:lnTo>
                  <a:lnTo>
                    <a:pt x="156" y="0"/>
                  </a:lnTo>
                  <a:lnTo>
                    <a:pt x="156" y="0"/>
                  </a:lnTo>
                  <a:close/>
                  <a:moveTo>
                    <a:pt x="215" y="0"/>
                  </a:moveTo>
                  <a:lnTo>
                    <a:pt x="178" y="0"/>
                  </a:lnTo>
                  <a:lnTo>
                    <a:pt x="178" y="11"/>
                  </a:lnTo>
                  <a:lnTo>
                    <a:pt x="215" y="11"/>
                  </a:lnTo>
                  <a:lnTo>
                    <a:pt x="215" y="0"/>
                  </a:lnTo>
                  <a:lnTo>
                    <a:pt x="215" y="0"/>
                  </a:lnTo>
                  <a:close/>
                  <a:moveTo>
                    <a:pt x="271" y="0"/>
                  </a:moveTo>
                  <a:lnTo>
                    <a:pt x="237" y="0"/>
                  </a:lnTo>
                  <a:lnTo>
                    <a:pt x="237" y="11"/>
                  </a:lnTo>
                  <a:lnTo>
                    <a:pt x="271" y="11"/>
                  </a:lnTo>
                  <a:lnTo>
                    <a:pt x="271" y="0"/>
                  </a:lnTo>
                  <a:lnTo>
                    <a:pt x="271" y="0"/>
                  </a:lnTo>
                  <a:close/>
                  <a:moveTo>
                    <a:pt x="330" y="0"/>
                  </a:moveTo>
                  <a:lnTo>
                    <a:pt x="297" y="0"/>
                  </a:lnTo>
                  <a:lnTo>
                    <a:pt x="297" y="11"/>
                  </a:lnTo>
                  <a:lnTo>
                    <a:pt x="330" y="11"/>
                  </a:lnTo>
                  <a:lnTo>
                    <a:pt x="330" y="0"/>
                  </a:lnTo>
                  <a:lnTo>
                    <a:pt x="330" y="0"/>
                  </a:lnTo>
                  <a:close/>
                  <a:moveTo>
                    <a:pt x="389" y="0"/>
                  </a:moveTo>
                  <a:lnTo>
                    <a:pt x="356" y="0"/>
                  </a:lnTo>
                  <a:lnTo>
                    <a:pt x="356" y="11"/>
                  </a:lnTo>
                  <a:lnTo>
                    <a:pt x="389" y="11"/>
                  </a:lnTo>
                  <a:lnTo>
                    <a:pt x="389" y="0"/>
                  </a:lnTo>
                  <a:lnTo>
                    <a:pt x="389" y="0"/>
                  </a:lnTo>
                  <a:close/>
                  <a:moveTo>
                    <a:pt x="449" y="0"/>
                  </a:moveTo>
                  <a:lnTo>
                    <a:pt x="415" y="0"/>
                  </a:lnTo>
                  <a:lnTo>
                    <a:pt x="415" y="11"/>
                  </a:lnTo>
                  <a:lnTo>
                    <a:pt x="449" y="11"/>
                  </a:lnTo>
                  <a:lnTo>
                    <a:pt x="449" y="0"/>
                  </a:lnTo>
                  <a:lnTo>
                    <a:pt x="449" y="0"/>
                  </a:lnTo>
                  <a:close/>
                  <a:moveTo>
                    <a:pt x="508" y="0"/>
                  </a:moveTo>
                  <a:lnTo>
                    <a:pt x="475" y="0"/>
                  </a:lnTo>
                  <a:lnTo>
                    <a:pt x="475" y="11"/>
                  </a:lnTo>
                  <a:lnTo>
                    <a:pt x="508" y="11"/>
                  </a:lnTo>
                  <a:lnTo>
                    <a:pt x="508" y="0"/>
                  </a:lnTo>
                  <a:lnTo>
                    <a:pt x="508" y="0"/>
                  </a:lnTo>
                  <a:close/>
                  <a:moveTo>
                    <a:pt x="567" y="0"/>
                  </a:moveTo>
                  <a:lnTo>
                    <a:pt x="534" y="0"/>
                  </a:lnTo>
                  <a:lnTo>
                    <a:pt x="534" y="11"/>
                  </a:lnTo>
                  <a:lnTo>
                    <a:pt x="567" y="11"/>
                  </a:lnTo>
                  <a:lnTo>
                    <a:pt x="567" y="0"/>
                  </a:lnTo>
                  <a:lnTo>
                    <a:pt x="567" y="0"/>
                  </a:lnTo>
                  <a:close/>
                  <a:moveTo>
                    <a:pt x="627" y="0"/>
                  </a:moveTo>
                  <a:lnTo>
                    <a:pt x="593" y="0"/>
                  </a:lnTo>
                  <a:lnTo>
                    <a:pt x="593" y="11"/>
                  </a:lnTo>
                  <a:lnTo>
                    <a:pt x="627" y="11"/>
                  </a:lnTo>
                  <a:lnTo>
                    <a:pt x="627" y="0"/>
                  </a:lnTo>
                  <a:lnTo>
                    <a:pt x="627" y="0"/>
                  </a:lnTo>
                  <a:close/>
                  <a:moveTo>
                    <a:pt x="671" y="0"/>
                  </a:moveTo>
                  <a:lnTo>
                    <a:pt x="653" y="0"/>
                  </a:lnTo>
                  <a:lnTo>
                    <a:pt x="653" y="11"/>
                  </a:lnTo>
                  <a:lnTo>
                    <a:pt x="671" y="11"/>
                  </a:lnTo>
                  <a:lnTo>
                    <a:pt x="671" y="0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B8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3" name="Freeform 446"/>
            <p:cNvSpPr>
              <a:spLocks noEditPoints="1"/>
            </p:cNvSpPr>
            <p:nvPr/>
          </p:nvSpPr>
          <p:spPr bwMode="auto">
            <a:xfrm>
              <a:off x="4059238" y="2682056"/>
              <a:ext cx="1084262" cy="17463"/>
            </a:xfrm>
            <a:custGeom>
              <a:avLst/>
              <a:gdLst>
                <a:gd name="T0" fmla="*/ 0 w 683"/>
                <a:gd name="T1" fmla="*/ 0 h 11"/>
                <a:gd name="T2" fmla="*/ 33 w 683"/>
                <a:gd name="T3" fmla="*/ 11 h 11"/>
                <a:gd name="T4" fmla="*/ 33 w 683"/>
                <a:gd name="T5" fmla="*/ 0 h 11"/>
                <a:gd name="T6" fmla="*/ 56 w 683"/>
                <a:gd name="T7" fmla="*/ 0 h 11"/>
                <a:gd name="T8" fmla="*/ 93 w 683"/>
                <a:gd name="T9" fmla="*/ 11 h 11"/>
                <a:gd name="T10" fmla="*/ 93 w 683"/>
                <a:gd name="T11" fmla="*/ 0 h 11"/>
                <a:gd name="T12" fmla="*/ 115 w 683"/>
                <a:gd name="T13" fmla="*/ 0 h 11"/>
                <a:gd name="T14" fmla="*/ 152 w 683"/>
                <a:gd name="T15" fmla="*/ 11 h 11"/>
                <a:gd name="T16" fmla="*/ 152 w 683"/>
                <a:gd name="T17" fmla="*/ 0 h 11"/>
                <a:gd name="T18" fmla="*/ 174 w 683"/>
                <a:gd name="T19" fmla="*/ 0 h 11"/>
                <a:gd name="T20" fmla="*/ 212 w 683"/>
                <a:gd name="T21" fmla="*/ 11 h 11"/>
                <a:gd name="T22" fmla="*/ 212 w 683"/>
                <a:gd name="T23" fmla="*/ 0 h 11"/>
                <a:gd name="T24" fmla="*/ 234 w 683"/>
                <a:gd name="T25" fmla="*/ 0 h 11"/>
                <a:gd name="T26" fmla="*/ 271 w 683"/>
                <a:gd name="T27" fmla="*/ 11 h 11"/>
                <a:gd name="T28" fmla="*/ 271 w 683"/>
                <a:gd name="T29" fmla="*/ 0 h 11"/>
                <a:gd name="T30" fmla="*/ 293 w 683"/>
                <a:gd name="T31" fmla="*/ 0 h 11"/>
                <a:gd name="T32" fmla="*/ 330 w 683"/>
                <a:gd name="T33" fmla="*/ 11 h 11"/>
                <a:gd name="T34" fmla="*/ 330 w 683"/>
                <a:gd name="T35" fmla="*/ 0 h 11"/>
                <a:gd name="T36" fmla="*/ 353 w 683"/>
                <a:gd name="T37" fmla="*/ 0 h 11"/>
                <a:gd name="T38" fmla="*/ 386 w 683"/>
                <a:gd name="T39" fmla="*/ 11 h 11"/>
                <a:gd name="T40" fmla="*/ 386 w 683"/>
                <a:gd name="T41" fmla="*/ 0 h 11"/>
                <a:gd name="T42" fmla="*/ 412 w 683"/>
                <a:gd name="T43" fmla="*/ 0 h 11"/>
                <a:gd name="T44" fmla="*/ 445 w 683"/>
                <a:gd name="T45" fmla="*/ 11 h 11"/>
                <a:gd name="T46" fmla="*/ 445 w 683"/>
                <a:gd name="T47" fmla="*/ 0 h 11"/>
                <a:gd name="T48" fmla="*/ 471 w 683"/>
                <a:gd name="T49" fmla="*/ 0 h 11"/>
                <a:gd name="T50" fmla="*/ 505 w 683"/>
                <a:gd name="T51" fmla="*/ 11 h 11"/>
                <a:gd name="T52" fmla="*/ 505 w 683"/>
                <a:gd name="T53" fmla="*/ 0 h 11"/>
                <a:gd name="T54" fmla="*/ 531 w 683"/>
                <a:gd name="T55" fmla="*/ 0 h 11"/>
                <a:gd name="T56" fmla="*/ 564 w 683"/>
                <a:gd name="T57" fmla="*/ 11 h 11"/>
                <a:gd name="T58" fmla="*/ 564 w 683"/>
                <a:gd name="T59" fmla="*/ 0 h 11"/>
                <a:gd name="T60" fmla="*/ 590 w 683"/>
                <a:gd name="T61" fmla="*/ 0 h 11"/>
                <a:gd name="T62" fmla="*/ 623 w 683"/>
                <a:gd name="T63" fmla="*/ 11 h 11"/>
                <a:gd name="T64" fmla="*/ 623 w 683"/>
                <a:gd name="T65" fmla="*/ 0 h 11"/>
                <a:gd name="T66" fmla="*/ 649 w 683"/>
                <a:gd name="T67" fmla="*/ 0 h 11"/>
                <a:gd name="T68" fmla="*/ 683 w 683"/>
                <a:gd name="T69" fmla="*/ 11 h 11"/>
                <a:gd name="T70" fmla="*/ 683 w 683"/>
                <a:gd name="T7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3" h="11">
                  <a:moveTo>
                    <a:pt x="33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3" y="11"/>
                  </a:lnTo>
                  <a:lnTo>
                    <a:pt x="33" y="0"/>
                  </a:lnTo>
                  <a:lnTo>
                    <a:pt x="33" y="0"/>
                  </a:lnTo>
                  <a:close/>
                  <a:moveTo>
                    <a:pt x="93" y="0"/>
                  </a:moveTo>
                  <a:lnTo>
                    <a:pt x="56" y="0"/>
                  </a:lnTo>
                  <a:lnTo>
                    <a:pt x="56" y="11"/>
                  </a:lnTo>
                  <a:lnTo>
                    <a:pt x="93" y="11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152" y="0"/>
                  </a:moveTo>
                  <a:lnTo>
                    <a:pt x="115" y="0"/>
                  </a:lnTo>
                  <a:lnTo>
                    <a:pt x="115" y="11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52" y="0"/>
                  </a:lnTo>
                  <a:close/>
                  <a:moveTo>
                    <a:pt x="212" y="0"/>
                  </a:moveTo>
                  <a:lnTo>
                    <a:pt x="174" y="0"/>
                  </a:lnTo>
                  <a:lnTo>
                    <a:pt x="174" y="11"/>
                  </a:lnTo>
                  <a:lnTo>
                    <a:pt x="212" y="11"/>
                  </a:lnTo>
                  <a:lnTo>
                    <a:pt x="212" y="0"/>
                  </a:lnTo>
                  <a:lnTo>
                    <a:pt x="212" y="0"/>
                  </a:lnTo>
                  <a:close/>
                  <a:moveTo>
                    <a:pt x="271" y="0"/>
                  </a:moveTo>
                  <a:lnTo>
                    <a:pt x="234" y="0"/>
                  </a:lnTo>
                  <a:lnTo>
                    <a:pt x="234" y="11"/>
                  </a:lnTo>
                  <a:lnTo>
                    <a:pt x="271" y="11"/>
                  </a:lnTo>
                  <a:lnTo>
                    <a:pt x="271" y="0"/>
                  </a:lnTo>
                  <a:lnTo>
                    <a:pt x="271" y="0"/>
                  </a:lnTo>
                  <a:close/>
                  <a:moveTo>
                    <a:pt x="330" y="0"/>
                  </a:moveTo>
                  <a:lnTo>
                    <a:pt x="293" y="0"/>
                  </a:lnTo>
                  <a:lnTo>
                    <a:pt x="293" y="11"/>
                  </a:lnTo>
                  <a:lnTo>
                    <a:pt x="330" y="11"/>
                  </a:lnTo>
                  <a:lnTo>
                    <a:pt x="330" y="0"/>
                  </a:lnTo>
                  <a:lnTo>
                    <a:pt x="330" y="0"/>
                  </a:lnTo>
                  <a:close/>
                  <a:moveTo>
                    <a:pt x="386" y="0"/>
                  </a:moveTo>
                  <a:lnTo>
                    <a:pt x="353" y="0"/>
                  </a:lnTo>
                  <a:lnTo>
                    <a:pt x="353" y="11"/>
                  </a:lnTo>
                  <a:lnTo>
                    <a:pt x="386" y="11"/>
                  </a:lnTo>
                  <a:lnTo>
                    <a:pt x="386" y="0"/>
                  </a:lnTo>
                  <a:lnTo>
                    <a:pt x="386" y="0"/>
                  </a:lnTo>
                  <a:close/>
                  <a:moveTo>
                    <a:pt x="445" y="0"/>
                  </a:moveTo>
                  <a:lnTo>
                    <a:pt x="412" y="0"/>
                  </a:lnTo>
                  <a:lnTo>
                    <a:pt x="412" y="11"/>
                  </a:lnTo>
                  <a:lnTo>
                    <a:pt x="445" y="11"/>
                  </a:lnTo>
                  <a:lnTo>
                    <a:pt x="445" y="0"/>
                  </a:lnTo>
                  <a:lnTo>
                    <a:pt x="445" y="0"/>
                  </a:lnTo>
                  <a:close/>
                  <a:moveTo>
                    <a:pt x="505" y="0"/>
                  </a:moveTo>
                  <a:lnTo>
                    <a:pt x="471" y="0"/>
                  </a:lnTo>
                  <a:lnTo>
                    <a:pt x="471" y="11"/>
                  </a:lnTo>
                  <a:lnTo>
                    <a:pt x="505" y="11"/>
                  </a:lnTo>
                  <a:lnTo>
                    <a:pt x="505" y="0"/>
                  </a:lnTo>
                  <a:lnTo>
                    <a:pt x="505" y="0"/>
                  </a:lnTo>
                  <a:close/>
                  <a:moveTo>
                    <a:pt x="564" y="0"/>
                  </a:moveTo>
                  <a:lnTo>
                    <a:pt x="531" y="0"/>
                  </a:lnTo>
                  <a:lnTo>
                    <a:pt x="531" y="11"/>
                  </a:lnTo>
                  <a:lnTo>
                    <a:pt x="564" y="11"/>
                  </a:lnTo>
                  <a:lnTo>
                    <a:pt x="564" y="0"/>
                  </a:lnTo>
                  <a:lnTo>
                    <a:pt x="564" y="0"/>
                  </a:lnTo>
                  <a:close/>
                  <a:moveTo>
                    <a:pt x="623" y="0"/>
                  </a:moveTo>
                  <a:lnTo>
                    <a:pt x="590" y="0"/>
                  </a:lnTo>
                  <a:lnTo>
                    <a:pt x="590" y="11"/>
                  </a:lnTo>
                  <a:lnTo>
                    <a:pt x="623" y="11"/>
                  </a:lnTo>
                  <a:lnTo>
                    <a:pt x="623" y="0"/>
                  </a:lnTo>
                  <a:lnTo>
                    <a:pt x="623" y="0"/>
                  </a:lnTo>
                  <a:close/>
                  <a:moveTo>
                    <a:pt x="683" y="0"/>
                  </a:moveTo>
                  <a:lnTo>
                    <a:pt x="649" y="0"/>
                  </a:lnTo>
                  <a:lnTo>
                    <a:pt x="649" y="11"/>
                  </a:lnTo>
                  <a:lnTo>
                    <a:pt x="683" y="11"/>
                  </a:lnTo>
                  <a:lnTo>
                    <a:pt x="683" y="0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rgbClr val="B8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4" name="Freeform 447"/>
            <p:cNvSpPr>
              <a:spLocks/>
            </p:cNvSpPr>
            <p:nvPr/>
          </p:nvSpPr>
          <p:spPr bwMode="auto">
            <a:xfrm>
              <a:off x="3965575" y="2682056"/>
              <a:ext cx="46037" cy="17463"/>
            </a:xfrm>
            <a:custGeom>
              <a:avLst/>
              <a:gdLst>
                <a:gd name="T0" fmla="*/ 29 w 29"/>
                <a:gd name="T1" fmla="*/ 0 h 11"/>
                <a:gd name="T2" fmla="*/ 0 w 29"/>
                <a:gd name="T3" fmla="*/ 0 h 11"/>
                <a:gd name="T4" fmla="*/ 0 w 29"/>
                <a:gd name="T5" fmla="*/ 11 h 11"/>
                <a:gd name="T6" fmla="*/ 29 w 29"/>
                <a:gd name="T7" fmla="*/ 11 h 11"/>
                <a:gd name="T8" fmla="*/ 29 w 29"/>
                <a:gd name="T9" fmla="*/ 0 h 11"/>
                <a:gd name="T10" fmla="*/ 29 w 2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5" name="Freeform 448"/>
            <p:cNvSpPr>
              <a:spLocks/>
            </p:cNvSpPr>
            <p:nvPr/>
          </p:nvSpPr>
          <p:spPr bwMode="auto">
            <a:xfrm>
              <a:off x="4011613" y="2682056"/>
              <a:ext cx="6350" cy="17463"/>
            </a:xfrm>
            <a:custGeom>
              <a:avLst/>
              <a:gdLst>
                <a:gd name="T0" fmla="*/ 4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4 w 4"/>
                <a:gd name="T7" fmla="*/ 11 h 11"/>
                <a:gd name="T8" fmla="*/ 4 w 4"/>
                <a:gd name="T9" fmla="*/ 0 h 11"/>
                <a:gd name="T10" fmla="*/ 4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4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8" name="Freeform 451"/>
            <p:cNvSpPr>
              <a:spLocks/>
            </p:cNvSpPr>
            <p:nvPr/>
          </p:nvSpPr>
          <p:spPr bwMode="auto">
            <a:xfrm>
              <a:off x="2181225" y="2682056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6 w 26"/>
                <a:gd name="T7" fmla="*/ 11 h 11"/>
                <a:gd name="T8" fmla="*/ 26 w 26"/>
                <a:gd name="T9" fmla="*/ 0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9" name="Freeform 452"/>
            <p:cNvSpPr>
              <a:spLocks/>
            </p:cNvSpPr>
            <p:nvPr/>
          </p:nvSpPr>
          <p:spPr bwMode="auto">
            <a:xfrm>
              <a:off x="2222500" y="2682056"/>
              <a:ext cx="11112" cy="17463"/>
            </a:xfrm>
            <a:custGeom>
              <a:avLst/>
              <a:gdLst>
                <a:gd name="T0" fmla="*/ 7 w 7"/>
                <a:gd name="T1" fmla="*/ 0 h 11"/>
                <a:gd name="T2" fmla="*/ 0 w 7"/>
                <a:gd name="T3" fmla="*/ 0 h 11"/>
                <a:gd name="T4" fmla="*/ 0 w 7"/>
                <a:gd name="T5" fmla="*/ 11 h 11"/>
                <a:gd name="T6" fmla="*/ 7 w 7"/>
                <a:gd name="T7" fmla="*/ 11 h 11"/>
                <a:gd name="T8" fmla="*/ 7 w 7"/>
                <a:gd name="T9" fmla="*/ 0 h 11"/>
                <a:gd name="T10" fmla="*/ 7 w 7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8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24" name="Freeform 457"/>
            <p:cNvSpPr>
              <a:spLocks/>
            </p:cNvSpPr>
            <p:nvPr/>
          </p:nvSpPr>
          <p:spPr bwMode="auto">
            <a:xfrm>
              <a:off x="8847138" y="2682056"/>
              <a:ext cx="23812" cy="17463"/>
            </a:xfrm>
            <a:custGeom>
              <a:avLst/>
              <a:gdLst>
                <a:gd name="T0" fmla="*/ 15 w 15"/>
                <a:gd name="T1" fmla="*/ 0 h 11"/>
                <a:gd name="T2" fmla="*/ 0 w 15"/>
                <a:gd name="T3" fmla="*/ 0 h 11"/>
                <a:gd name="T4" fmla="*/ 0 w 15"/>
                <a:gd name="T5" fmla="*/ 11 h 11"/>
                <a:gd name="T6" fmla="*/ 15 w 15"/>
                <a:gd name="T7" fmla="*/ 11 h 11"/>
                <a:gd name="T8" fmla="*/ 15 w 15"/>
                <a:gd name="T9" fmla="*/ 0 h 11"/>
                <a:gd name="T10" fmla="*/ 15 w 1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460375" y="2139131"/>
              <a:ext cx="8280400" cy="1096963"/>
              <a:chOff x="460375" y="2139131"/>
              <a:chExt cx="8280400" cy="1096963"/>
            </a:xfrm>
          </p:grpSpPr>
          <p:sp>
            <p:nvSpPr>
              <p:cNvPr id="25" name="Oval 458"/>
              <p:cNvSpPr>
                <a:spLocks noChangeArrowheads="1"/>
              </p:cNvSpPr>
              <p:nvPr/>
            </p:nvSpPr>
            <p:spPr bwMode="auto">
              <a:xfrm>
                <a:off x="460375" y="2145481"/>
                <a:ext cx="1095375" cy="1090613"/>
              </a:xfrm>
              <a:prstGeom prst="ellipse">
                <a:avLst/>
              </a:prstGeom>
              <a:solidFill>
                <a:srgbClr val="DC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45" name="Oval 478"/>
              <p:cNvSpPr>
                <a:spLocks noChangeArrowheads="1"/>
              </p:cNvSpPr>
              <p:nvPr/>
            </p:nvSpPr>
            <p:spPr bwMode="auto">
              <a:xfrm>
                <a:off x="2257425" y="2145481"/>
                <a:ext cx="1095375" cy="1090613"/>
              </a:xfrm>
              <a:prstGeom prst="ellipse">
                <a:avLst/>
              </a:prstGeom>
              <a:solidFill>
                <a:srgbClr val="DC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63" name="Oval 496"/>
              <p:cNvSpPr>
                <a:spLocks noChangeArrowheads="1"/>
              </p:cNvSpPr>
              <p:nvPr/>
            </p:nvSpPr>
            <p:spPr bwMode="auto">
              <a:xfrm>
                <a:off x="4052888" y="2145481"/>
                <a:ext cx="1095375" cy="1090613"/>
              </a:xfrm>
              <a:prstGeom prst="ellipse">
                <a:avLst/>
              </a:prstGeom>
              <a:solidFill>
                <a:srgbClr val="DC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64" name="Oval 497"/>
              <p:cNvSpPr>
                <a:spLocks noChangeArrowheads="1"/>
              </p:cNvSpPr>
              <p:nvPr/>
            </p:nvSpPr>
            <p:spPr bwMode="auto">
              <a:xfrm>
                <a:off x="5856288" y="2145481"/>
                <a:ext cx="1089025" cy="1090613"/>
              </a:xfrm>
              <a:prstGeom prst="ellipse">
                <a:avLst/>
              </a:prstGeom>
              <a:solidFill>
                <a:srgbClr val="DC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83" name="Oval 516"/>
              <p:cNvSpPr>
                <a:spLocks noChangeArrowheads="1"/>
              </p:cNvSpPr>
              <p:nvPr/>
            </p:nvSpPr>
            <p:spPr bwMode="auto">
              <a:xfrm>
                <a:off x="7651750" y="2139131"/>
                <a:ext cx="1089025" cy="1096963"/>
              </a:xfrm>
              <a:prstGeom prst="ellipse">
                <a:avLst/>
              </a:prstGeom>
              <a:solidFill>
                <a:srgbClr val="DC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</p:grpSp>
        <p:sp>
          <p:nvSpPr>
            <p:cNvPr id="125" name="Freeform 558"/>
            <p:cNvSpPr>
              <a:spLocks/>
            </p:cNvSpPr>
            <p:nvPr/>
          </p:nvSpPr>
          <p:spPr bwMode="auto">
            <a:xfrm>
              <a:off x="1827213" y="2686819"/>
              <a:ext cx="106362" cy="123825"/>
            </a:xfrm>
            <a:custGeom>
              <a:avLst/>
              <a:gdLst>
                <a:gd name="T0" fmla="*/ 67 w 67"/>
                <a:gd name="T1" fmla="*/ 0 h 78"/>
                <a:gd name="T2" fmla="*/ 0 w 67"/>
                <a:gd name="T3" fmla="*/ 78 h 78"/>
                <a:gd name="T4" fmla="*/ 22 w 67"/>
                <a:gd name="T5" fmla="*/ 0 h 78"/>
                <a:gd name="T6" fmla="*/ 67 w 67"/>
                <a:gd name="T7" fmla="*/ 0 h 78"/>
                <a:gd name="T8" fmla="*/ 67 w 6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8">
                  <a:moveTo>
                    <a:pt x="67" y="0"/>
                  </a:moveTo>
                  <a:lnTo>
                    <a:pt x="0" y="78"/>
                  </a:lnTo>
                  <a:lnTo>
                    <a:pt x="22" y="0"/>
                  </a:lnTo>
                  <a:lnTo>
                    <a:pt x="6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9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26" name="Freeform 559"/>
            <p:cNvSpPr>
              <a:spLocks/>
            </p:cNvSpPr>
            <p:nvPr/>
          </p:nvSpPr>
          <p:spPr bwMode="auto">
            <a:xfrm>
              <a:off x="3652838" y="2562994"/>
              <a:ext cx="106362" cy="247650"/>
            </a:xfrm>
            <a:custGeom>
              <a:avLst/>
              <a:gdLst>
                <a:gd name="T0" fmla="*/ 0 w 67"/>
                <a:gd name="T1" fmla="*/ 0 h 156"/>
                <a:gd name="T2" fmla="*/ 67 w 67"/>
                <a:gd name="T3" fmla="*/ 78 h 156"/>
                <a:gd name="T4" fmla="*/ 0 w 67"/>
                <a:gd name="T5" fmla="*/ 156 h 156"/>
                <a:gd name="T6" fmla="*/ 22 w 67"/>
                <a:gd name="T7" fmla="*/ 78 h 156"/>
                <a:gd name="T8" fmla="*/ 0 w 67"/>
                <a:gd name="T9" fmla="*/ 0 h 156"/>
                <a:gd name="T10" fmla="*/ 0 w 67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156">
                  <a:moveTo>
                    <a:pt x="0" y="0"/>
                  </a:moveTo>
                  <a:lnTo>
                    <a:pt x="67" y="78"/>
                  </a:lnTo>
                  <a:lnTo>
                    <a:pt x="0" y="156"/>
                  </a:lnTo>
                  <a:lnTo>
                    <a:pt x="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27" name="Freeform 560"/>
            <p:cNvSpPr>
              <a:spLocks/>
            </p:cNvSpPr>
            <p:nvPr/>
          </p:nvSpPr>
          <p:spPr bwMode="auto">
            <a:xfrm>
              <a:off x="3652838" y="2686819"/>
              <a:ext cx="106362" cy="123825"/>
            </a:xfrm>
            <a:custGeom>
              <a:avLst/>
              <a:gdLst>
                <a:gd name="T0" fmla="*/ 67 w 67"/>
                <a:gd name="T1" fmla="*/ 0 h 78"/>
                <a:gd name="T2" fmla="*/ 0 w 67"/>
                <a:gd name="T3" fmla="*/ 78 h 78"/>
                <a:gd name="T4" fmla="*/ 22 w 67"/>
                <a:gd name="T5" fmla="*/ 0 h 78"/>
                <a:gd name="T6" fmla="*/ 67 w 67"/>
                <a:gd name="T7" fmla="*/ 0 h 78"/>
                <a:gd name="T8" fmla="*/ 67 w 6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8">
                  <a:moveTo>
                    <a:pt x="67" y="0"/>
                  </a:moveTo>
                  <a:lnTo>
                    <a:pt x="0" y="78"/>
                  </a:lnTo>
                  <a:lnTo>
                    <a:pt x="22" y="0"/>
                  </a:lnTo>
                  <a:lnTo>
                    <a:pt x="6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9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130" name="Freeform 563"/>
            <p:cNvSpPr>
              <a:spLocks/>
            </p:cNvSpPr>
            <p:nvPr/>
          </p:nvSpPr>
          <p:spPr bwMode="auto">
            <a:xfrm>
              <a:off x="7239000" y="2562994"/>
              <a:ext cx="106362" cy="247650"/>
            </a:xfrm>
            <a:custGeom>
              <a:avLst/>
              <a:gdLst>
                <a:gd name="T0" fmla="*/ 0 w 67"/>
                <a:gd name="T1" fmla="*/ 0 h 156"/>
                <a:gd name="T2" fmla="*/ 67 w 67"/>
                <a:gd name="T3" fmla="*/ 78 h 156"/>
                <a:gd name="T4" fmla="*/ 0 w 67"/>
                <a:gd name="T5" fmla="*/ 156 h 156"/>
                <a:gd name="T6" fmla="*/ 26 w 67"/>
                <a:gd name="T7" fmla="*/ 78 h 156"/>
                <a:gd name="T8" fmla="*/ 0 w 67"/>
                <a:gd name="T9" fmla="*/ 0 h 156"/>
                <a:gd name="T10" fmla="*/ 0 w 67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156">
                  <a:moveTo>
                    <a:pt x="0" y="0"/>
                  </a:moveTo>
                  <a:lnTo>
                    <a:pt x="67" y="78"/>
                  </a:lnTo>
                  <a:lnTo>
                    <a:pt x="0" y="156"/>
                  </a:lnTo>
                  <a:lnTo>
                    <a:pt x="26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325438" y="2562994"/>
              <a:ext cx="7261225" cy="247650"/>
              <a:chOff x="325438" y="2562994"/>
              <a:chExt cx="7261225" cy="247650"/>
            </a:xfrm>
          </p:grpSpPr>
          <p:sp>
            <p:nvSpPr>
              <p:cNvPr id="10" name="Freeform 443"/>
              <p:cNvSpPr>
                <a:spLocks noEditPoints="1"/>
              </p:cNvSpPr>
              <p:nvPr/>
            </p:nvSpPr>
            <p:spPr bwMode="auto">
              <a:xfrm>
                <a:off x="6980238" y="2682056"/>
                <a:ext cx="606425" cy="17463"/>
              </a:xfrm>
              <a:custGeom>
                <a:avLst/>
                <a:gdLst>
                  <a:gd name="T0" fmla="*/ 26 w 382"/>
                  <a:gd name="T1" fmla="*/ 0 h 11"/>
                  <a:gd name="T2" fmla="*/ 0 w 382"/>
                  <a:gd name="T3" fmla="*/ 0 h 11"/>
                  <a:gd name="T4" fmla="*/ 0 w 382"/>
                  <a:gd name="T5" fmla="*/ 11 h 11"/>
                  <a:gd name="T6" fmla="*/ 26 w 382"/>
                  <a:gd name="T7" fmla="*/ 11 h 11"/>
                  <a:gd name="T8" fmla="*/ 26 w 382"/>
                  <a:gd name="T9" fmla="*/ 0 h 11"/>
                  <a:gd name="T10" fmla="*/ 26 w 382"/>
                  <a:gd name="T11" fmla="*/ 0 h 11"/>
                  <a:gd name="T12" fmla="*/ 85 w 382"/>
                  <a:gd name="T13" fmla="*/ 0 h 11"/>
                  <a:gd name="T14" fmla="*/ 52 w 382"/>
                  <a:gd name="T15" fmla="*/ 0 h 11"/>
                  <a:gd name="T16" fmla="*/ 52 w 382"/>
                  <a:gd name="T17" fmla="*/ 11 h 11"/>
                  <a:gd name="T18" fmla="*/ 85 w 382"/>
                  <a:gd name="T19" fmla="*/ 11 h 11"/>
                  <a:gd name="T20" fmla="*/ 85 w 382"/>
                  <a:gd name="T21" fmla="*/ 0 h 11"/>
                  <a:gd name="T22" fmla="*/ 85 w 382"/>
                  <a:gd name="T23" fmla="*/ 0 h 11"/>
                  <a:gd name="T24" fmla="*/ 145 w 382"/>
                  <a:gd name="T25" fmla="*/ 0 h 11"/>
                  <a:gd name="T26" fmla="*/ 111 w 382"/>
                  <a:gd name="T27" fmla="*/ 0 h 11"/>
                  <a:gd name="T28" fmla="*/ 111 w 382"/>
                  <a:gd name="T29" fmla="*/ 11 h 11"/>
                  <a:gd name="T30" fmla="*/ 145 w 382"/>
                  <a:gd name="T31" fmla="*/ 11 h 11"/>
                  <a:gd name="T32" fmla="*/ 145 w 382"/>
                  <a:gd name="T33" fmla="*/ 0 h 11"/>
                  <a:gd name="T34" fmla="*/ 145 w 382"/>
                  <a:gd name="T35" fmla="*/ 0 h 11"/>
                  <a:gd name="T36" fmla="*/ 204 w 382"/>
                  <a:gd name="T37" fmla="*/ 0 h 11"/>
                  <a:gd name="T38" fmla="*/ 171 w 382"/>
                  <a:gd name="T39" fmla="*/ 0 h 11"/>
                  <a:gd name="T40" fmla="*/ 171 w 382"/>
                  <a:gd name="T41" fmla="*/ 11 h 11"/>
                  <a:gd name="T42" fmla="*/ 204 w 382"/>
                  <a:gd name="T43" fmla="*/ 11 h 11"/>
                  <a:gd name="T44" fmla="*/ 204 w 382"/>
                  <a:gd name="T45" fmla="*/ 0 h 11"/>
                  <a:gd name="T46" fmla="*/ 204 w 382"/>
                  <a:gd name="T47" fmla="*/ 0 h 11"/>
                  <a:gd name="T48" fmla="*/ 264 w 382"/>
                  <a:gd name="T49" fmla="*/ 0 h 11"/>
                  <a:gd name="T50" fmla="*/ 230 w 382"/>
                  <a:gd name="T51" fmla="*/ 0 h 11"/>
                  <a:gd name="T52" fmla="*/ 230 w 382"/>
                  <a:gd name="T53" fmla="*/ 11 h 11"/>
                  <a:gd name="T54" fmla="*/ 264 w 382"/>
                  <a:gd name="T55" fmla="*/ 11 h 11"/>
                  <a:gd name="T56" fmla="*/ 264 w 382"/>
                  <a:gd name="T57" fmla="*/ 0 h 11"/>
                  <a:gd name="T58" fmla="*/ 264 w 382"/>
                  <a:gd name="T59" fmla="*/ 0 h 11"/>
                  <a:gd name="T60" fmla="*/ 323 w 382"/>
                  <a:gd name="T61" fmla="*/ 0 h 11"/>
                  <a:gd name="T62" fmla="*/ 290 w 382"/>
                  <a:gd name="T63" fmla="*/ 0 h 11"/>
                  <a:gd name="T64" fmla="*/ 290 w 382"/>
                  <a:gd name="T65" fmla="*/ 11 h 11"/>
                  <a:gd name="T66" fmla="*/ 323 w 382"/>
                  <a:gd name="T67" fmla="*/ 11 h 11"/>
                  <a:gd name="T68" fmla="*/ 323 w 382"/>
                  <a:gd name="T69" fmla="*/ 0 h 11"/>
                  <a:gd name="T70" fmla="*/ 323 w 382"/>
                  <a:gd name="T71" fmla="*/ 0 h 11"/>
                  <a:gd name="T72" fmla="*/ 382 w 382"/>
                  <a:gd name="T73" fmla="*/ 0 h 11"/>
                  <a:gd name="T74" fmla="*/ 349 w 382"/>
                  <a:gd name="T75" fmla="*/ 0 h 11"/>
                  <a:gd name="T76" fmla="*/ 349 w 382"/>
                  <a:gd name="T77" fmla="*/ 11 h 11"/>
                  <a:gd name="T78" fmla="*/ 382 w 382"/>
                  <a:gd name="T79" fmla="*/ 11 h 11"/>
                  <a:gd name="T80" fmla="*/ 382 w 382"/>
                  <a:gd name="T81" fmla="*/ 0 h 11"/>
                  <a:gd name="T82" fmla="*/ 382 w 382"/>
                  <a:gd name="T8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2" h="11">
                    <a:moveTo>
                      <a:pt x="26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26" y="11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  <a:moveTo>
                      <a:pt x="85" y="0"/>
                    </a:moveTo>
                    <a:lnTo>
                      <a:pt x="52" y="0"/>
                    </a:lnTo>
                    <a:lnTo>
                      <a:pt x="52" y="11"/>
                    </a:lnTo>
                    <a:lnTo>
                      <a:pt x="85" y="11"/>
                    </a:lnTo>
                    <a:lnTo>
                      <a:pt x="85" y="0"/>
                    </a:lnTo>
                    <a:lnTo>
                      <a:pt x="85" y="0"/>
                    </a:lnTo>
                    <a:close/>
                    <a:moveTo>
                      <a:pt x="145" y="0"/>
                    </a:moveTo>
                    <a:lnTo>
                      <a:pt x="111" y="0"/>
                    </a:lnTo>
                    <a:lnTo>
                      <a:pt x="111" y="11"/>
                    </a:lnTo>
                    <a:lnTo>
                      <a:pt x="145" y="11"/>
                    </a:lnTo>
                    <a:lnTo>
                      <a:pt x="145" y="0"/>
                    </a:lnTo>
                    <a:lnTo>
                      <a:pt x="145" y="0"/>
                    </a:lnTo>
                    <a:close/>
                    <a:moveTo>
                      <a:pt x="204" y="0"/>
                    </a:moveTo>
                    <a:lnTo>
                      <a:pt x="171" y="0"/>
                    </a:lnTo>
                    <a:lnTo>
                      <a:pt x="171" y="11"/>
                    </a:lnTo>
                    <a:lnTo>
                      <a:pt x="204" y="11"/>
                    </a:lnTo>
                    <a:lnTo>
                      <a:pt x="204" y="0"/>
                    </a:lnTo>
                    <a:lnTo>
                      <a:pt x="204" y="0"/>
                    </a:lnTo>
                    <a:close/>
                    <a:moveTo>
                      <a:pt x="264" y="0"/>
                    </a:moveTo>
                    <a:lnTo>
                      <a:pt x="230" y="0"/>
                    </a:lnTo>
                    <a:lnTo>
                      <a:pt x="230" y="11"/>
                    </a:lnTo>
                    <a:lnTo>
                      <a:pt x="264" y="11"/>
                    </a:lnTo>
                    <a:lnTo>
                      <a:pt x="264" y="0"/>
                    </a:lnTo>
                    <a:lnTo>
                      <a:pt x="264" y="0"/>
                    </a:lnTo>
                    <a:close/>
                    <a:moveTo>
                      <a:pt x="323" y="0"/>
                    </a:moveTo>
                    <a:lnTo>
                      <a:pt x="290" y="0"/>
                    </a:lnTo>
                    <a:lnTo>
                      <a:pt x="290" y="11"/>
                    </a:lnTo>
                    <a:lnTo>
                      <a:pt x="323" y="11"/>
                    </a:lnTo>
                    <a:lnTo>
                      <a:pt x="323" y="0"/>
                    </a:lnTo>
                    <a:lnTo>
                      <a:pt x="323" y="0"/>
                    </a:lnTo>
                    <a:close/>
                    <a:moveTo>
                      <a:pt x="382" y="0"/>
                    </a:moveTo>
                    <a:lnTo>
                      <a:pt x="349" y="0"/>
                    </a:lnTo>
                    <a:lnTo>
                      <a:pt x="349" y="11"/>
                    </a:lnTo>
                    <a:lnTo>
                      <a:pt x="382" y="11"/>
                    </a:lnTo>
                    <a:lnTo>
                      <a:pt x="382" y="0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2" name="Freeform 445"/>
              <p:cNvSpPr>
                <a:spLocks noEditPoints="1"/>
              </p:cNvSpPr>
              <p:nvPr/>
            </p:nvSpPr>
            <p:spPr bwMode="auto">
              <a:xfrm>
                <a:off x="5184775" y="2682056"/>
                <a:ext cx="617537" cy="17463"/>
              </a:xfrm>
              <a:custGeom>
                <a:avLst/>
                <a:gdLst>
                  <a:gd name="T0" fmla="*/ 33 w 389"/>
                  <a:gd name="T1" fmla="*/ 0 h 11"/>
                  <a:gd name="T2" fmla="*/ 0 w 389"/>
                  <a:gd name="T3" fmla="*/ 0 h 11"/>
                  <a:gd name="T4" fmla="*/ 0 w 389"/>
                  <a:gd name="T5" fmla="*/ 11 h 11"/>
                  <a:gd name="T6" fmla="*/ 33 w 389"/>
                  <a:gd name="T7" fmla="*/ 11 h 11"/>
                  <a:gd name="T8" fmla="*/ 33 w 389"/>
                  <a:gd name="T9" fmla="*/ 0 h 11"/>
                  <a:gd name="T10" fmla="*/ 33 w 389"/>
                  <a:gd name="T11" fmla="*/ 0 h 11"/>
                  <a:gd name="T12" fmla="*/ 92 w 389"/>
                  <a:gd name="T13" fmla="*/ 0 h 11"/>
                  <a:gd name="T14" fmla="*/ 59 w 389"/>
                  <a:gd name="T15" fmla="*/ 0 h 11"/>
                  <a:gd name="T16" fmla="*/ 59 w 389"/>
                  <a:gd name="T17" fmla="*/ 11 h 11"/>
                  <a:gd name="T18" fmla="*/ 92 w 389"/>
                  <a:gd name="T19" fmla="*/ 11 h 11"/>
                  <a:gd name="T20" fmla="*/ 92 w 389"/>
                  <a:gd name="T21" fmla="*/ 0 h 11"/>
                  <a:gd name="T22" fmla="*/ 92 w 389"/>
                  <a:gd name="T23" fmla="*/ 0 h 11"/>
                  <a:gd name="T24" fmla="*/ 152 w 389"/>
                  <a:gd name="T25" fmla="*/ 0 h 11"/>
                  <a:gd name="T26" fmla="*/ 118 w 389"/>
                  <a:gd name="T27" fmla="*/ 0 h 11"/>
                  <a:gd name="T28" fmla="*/ 118 w 389"/>
                  <a:gd name="T29" fmla="*/ 11 h 11"/>
                  <a:gd name="T30" fmla="*/ 152 w 389"/>
                  <a:gd name="T31" fmla="*/ 11 h 11"/>
                  <a:gd name="T32" fmla="*/ 152 w 389"/>
                  <a:gd name="T33" fmla="*/ 0 h 11"/>
                  <a:gd name="T34" fmla="*/ 152 w 389"/>
                  <a:gd name="T35" fmla="*/ 0 h 11"/>
                  <a:gd name="T36" fmla="*/ 211 w 389"/>
                  <a:gd name="T37" fmla="*/ 0 h 11"/>
                  <a:gd name="T38" fmla="*/ 178 w 389"/>
                  <a:gd name="T39" fmla="*/ 0 h 11"/>
                  <a:gd name="T40" fmla="*/ 178 w 389"/>
                  <a:gd name="T41" fmla="*/ 11 h 11"/>
                  <a:gd name="T42" fmla="*/ 211 w 389"/>
                  <a:gd name="T43" fmla="*/ 11 h 11"/>
                  <a:gd name="T44" fmla="*/ 211 w 389"/>
                  <a:gd name="T45" fmla="*/ 0 h 11"/>
                  <a:gd name="T46" fmla="*/ 211 w 389"/>
                  <a:gd name="T47" fmla="*/ 0 h 11"/>
                  <a:gd name="T48" fmla="*/ 270 w 389"/>
                  <a:gd name="T49" fmla="*/ 0 h 11"/>
                  <a:gd name="T50" fmla="*/ 237 w 389"/>
                  <a:gd name="T51" fmla="*/ 0 h 11"/>
                  <a:gd name="T52" fmla="*/ 237 w 389"/>
                  <a:gd name="T53" fmla="*/ 11 h 11"/>
                  <a:gd name="T54" fmla="*/ 270 w 389"/>
                  <a:gd name="T55" fmla="*/ 11 h 11"/>
                  <a:gd name="T56" fmla="*/ 270 w 389"/>
                  <a:gd name="T57" fmla="*/ 0 h 11"/>
                  <a:gd name="T58" fmla="*/ 270 w 389"/>
                  <a:gd name="T59" fmla="*/ 0 h 11"/>
                  <a:gd name="T60" fmla="*/ 330 w 389"/>
                  <a:gd name="T61" fmla="*/ 0 h 11"/>
                  <a:gd name="T62" fmla="*/ 296 w 389"/>
                  <a:gd name="T63" fmla="*/ 0 h 11"/>
                  <a:gd name="T64" fmla="*/ 296 w 389"/>
                  <a:gd name="T65" fmla="*/ 11 h 11"/>
                  <a:gd name="T66" fmla="*/ 330 w 389"/>
                  <a:gd name="T67" fmla="*/ 11 h 11"/>
                  <a:gd name="T68" fmla="*/ 330 w 389"/>
                  <a:gd name="T69" fmla="*/ 0 h 11"/>
                  <a:gd name="T70" fmla="*/ 330 w 389"/>
                  <a:gd name="T71" fmla="*/ 0 h 11"/>
                  <a:gd name="T72" fmla="*/ 389 w 389"/>
                  <a:gd name="T73" fmla="*/ 0 h 11"/>
                  <a:gd name="T74" fmla="*/ 356 w 389"/>
                  <a:gd name="T75" fmla="*/ 0 h 11"/>
                  <a:gd name="T76" fmla="*/ 356 w 389"/>
                  <a:gd name="T77" fmla="*/ 11 h 11"/>
                  <a:gd name="T78" fmla="*/ 389 w 389"/>
                  <a:gd name="T79" fmla="*/ 11 h 11"/>
                  <a:gd name="T80" fmla="*/ 389 w 389"/>
                  <a:gd name="T81" fmla="*/ 0 h 11"/>
                  <a:gd name="T82" fmla="*/ 389 w 389"/>
                  <a:gd name="T8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9" h="11">
                    <a:moveTo>
                      <a:pt x="33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3" y="11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  <a:moveTo>
                      <a:pt x="92" y="0"/>
                    </a:moveTo>
                    <a:lnTo>
                      <a:pt x="59" y="0"/>
                    </a:lnTo>
                    <a:lnTo>
                      <a:pt x="59" y="11"/>
                    </a:lnTo>
                    <a:lnTo>
                      <a:pt x="92" y="11"/>
                    </a:lnTo>
                    <a:lnTo>
                      <a:pt x="92" y="0"/>
                    </a:lnTo>
                    <a:lnTo>
                      <a:pt x="92" y="0"/>
                    </a:lnTo>
                    <a:close/>
                    <a:moveTo>
                      <a:pt x="152" y="0"/>
                    </a:moveTo>
                    <a:lnTo>
                      <a:pt x="118" y="0"/>
                    </a:lnTo>
                    <a:lnTo>
                      <a:pt x="118" y="11"/>
                    </a:lnTo>
                    <a:lnTo>
                      <a:pt x="152" y="11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  <a:moveTo>
                      <a:pt x="211" y="0"/>
                    </a:moveTo>
                    <a:lnTo>
                      <a:pt x="178" y="0"/>
                    </a:lnTo>
                    <a:lnTo>
                      <a:pt x="178" y="11"/>
                    </a:lnTo>
                    <a:lnTo>
                      <a:pt x="211" y="11"/>
                    </a:lnTo>
                    <a:lnTo>
                      <a:pt x="211" y="0"/>
                    </a:lnTo>
                    <a:lnTo>
                      <a:pt x="211" y="0"/>
                    </a:lnTo>
                    <a:close/>
                    <a:moveTo>
                      <a:pt x="270" y="0"/>
                    </a:moveTo>
                    <a:lnTo>
                      <a:pt x="237" y="0"/>
                    </a:lnTo>
                    <a:lnTo>
                      <a:pt x="237" y="11"/>
                    </a:lnTo>
                    <a:lnTo>
                      <a:pt x="270" y="11"/>
                    </a:lnTo>
                    <a:lnTo>
                      <a:pt x="270" y="0"/>
                    </a:lnTo>
                    <a:lnTo>
                      <a:pt x="270" y="0"/>
                    </a:lnTo>
                    <a:close/>
                    <a:moveTo>
                      <a:pt x="330" y="0"/>
                    </a:moveTo>
                    <a:lnTo>
                      <a:pt x="296" y="0"/>
                    </a:lnTo>
                    <a:lnTo>
                      <a:pt x="296" y="11"/>
                    </a:lnTo>
                    <a:lnTo>
                      <a:pt x="330" y="11"/>
                    </a:lnTo>
                    <a:lnTo>
                      <a:pt x="330" y="0"/>
                    </a:lnTo>
                    <a:lnTo>
                      <a:pt x="330" y="0"/>
                    </a:lnTo>
                    <a:close/>
                    <a:moveTo>
                      <a:pt x="389" y="0"/>
                    </a:moveTo>
                    <a:lnTo>
                      <a:pt x="356" y="0"/>
                    </a:lnTo>
                    <a:lnTo>
                      <a:pt x="356" y="11"/>
                    </a:lnTo>
                    <a:lnTo>
                      <a:pt x="389" y="11"/>
                    </a:lnTo>
                    <a:lnTo>
                      <a:pt x="389" y="0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6" name="Freeform 449"/>
              <p:cNvSpPr>
                <a:spLocks noEditPoints="1"/>
              </p:cNvSpPr>
              <p:nvPr/>
            </p:nvSpPr>
            <p:spPr bwMode="auto">
              <a:xfrm>
                <a:off x="3400425" y="2682056"/>
                <a:ext cx="523875" cy="17463"/>
              </a:xfrm>
              <a:custGeom>
                <a:avLst/>
                <a:gdLst>
                  <a:gd name="T0" fmla="*/ 33 w 330"/>
                  <a:gd name="T1" fmla="*/ 0 h 11"/>
                  <a:gd name="T2" fmla="*/ 0 w 330"/>
                  <a:gd name="T3" fmla="*/ 0 h 11"/>
                  <a:gd name="T4" fmla="*/ 0 w 330"/>
                  <a:gd name="T5" fmla="*/ 11 h 11"/>
                  <a:gd name="T6" fmla="*/ 33 w 330"/>
                  <a:gd name="T7" fmla="*/ 11 h 11"/>
                  <a:gd name="T8" fmla="*/ 33 w 330"/>
                  <a:gd name="T9" fmla="*/ 0 h 11"/>
                  <a:gd name="T10" fmla="*/ 33 w 330"/>
                  <a:gd name="T11" fmla="*/ 0 h 11"/>
                  <a:gd name="T12" fmla="*/ 92 w 330"/>
                  <a:gd name="T13" fmla="*/ 0 h 11"/>
                  <a:gd name="T14" fmla="*/ 59 w 330"/>
                  <a:gd name="T15" fmla="*/ 0 h 11"/>
                  <a:gd name="T16" fmla="*/ 59 w 330"/>
                  <a:gd name="T17" fmla="*/ 11 h 11"/>
                  <a:gd name="T18" fmla="*/ 92 w 330"/>
                  <a:gd name="T19" fmla="*/ 11 h 11"/>
                  <a:gd name="T20" fmla="*/ 92 w 330"/>
                  <a:gd name="T21" fmla="*/ 0 h 11"/>
                  <a:gd name="T22" fmla="*/ 92 w 330"/>
                  <a:gd name="T23" fmla="*/ 0 h 11"/>
                  <a:gd name="T24" fmla="*/ 152 w 330"/>
                  <a:gd name="T25" fmla="*/ 0 h 11"/>
                  <a:gd name="T26" fmla="*/ 118 w 330"/>
                  <a:gd name="T27" fmla="*/ 0 h 11"/>
                  <a:gd name="T28" fmla="*/ 118 w 330"/>
                  <a:gd name="T29" fmla="*/ 11 h 11"/>
                  <a:gd name="T30" fmla="*/ 152 w 330"/>
                  <a:gd name="T31" fmla="*/ 11 h 11"/>
                  <a:gd name="T32" fmla="*/ 152 w 330"/>
                  <a:gd name="T33" fmla="*/ 0 h 11"/>
                  <a:gd name="T34" fmla="*/ 152 w 330"/>
                  <a:gd name="T35" fmla="*/ 0 h 11"/>
                  <a:gd name="T36" fmla="*/ 211 w 330"/>
                  <a:gd name="T37" fmla="*/ 0 h 11"/>
                  <a:gd name="T38" fmla="*/ 178 w 330"/>
                  <a:gd name="T39" fmla="*/ 0 h 11"/>
                  <a:gd name="T40" fmla="*/ 178 w 330"/>
                  <a:gd name="T41" fmla="*/ 11 h 11"/>
                  <a:gd name="T42" fmla="*/ 211 w 330"/>
                  <a:gd name="T43" fmla="*/ 11 h 11"/>
                  <a:gd name="T44" fmla="*/ 211 w 330"/>
                  <a:gd name="T45" fmla="*/ 0 h 11"/>
                  <a:gd name="T46" fmla="*/ 211 w 330"/>
                  <a:gd name="T47" fmla="*/ 0 h 11"/>
                  <a:gd name="T48" fmla="*/ 270 w 330"/>
                  <a:gd name="T49" fmla="*/ 0 h 11"/>
                  <a:gd name="T50" fmla="*/ 237 w 330"/>
                  <a:gd name="T51" fmla="*/ 0 h 11"/>
                  <a:gd name="T52" fmla="*/ 237 w 330"/>
                  <a:gd name="T53" fmla="*/ 11 h 11"/>
                  <a:gd name="T54" fmla="*/ 270 w 330"/>
                  <a:gd name="T55" fmla="*/ 11 h 11"/>
                  <a:gd name="T56" fmla="*/ 270 w 330"/>
                  <a:gd name="T57" fmla="*/ 0 h 11"/>
                  <a:gd name="T58" fmla="*/ 270 w 330"/>
                  <a:gd name="T59" fmla="*/ 0 h 11"/>
                  <a:gd name="T60" fmla="*/ 330 w 330"/>
                  <a:gd name="T61" fmla="*/ 0 h 11"/>
                  <a:gd name="T62" fmla="*/ 296 w 330"/>
                  <a:gd name="T63" fmla="*/ 0 h 11"/>
                  <a:gd name="T64" fmla="*/ 296 w 330"/>
                  <a:gd name="T65" fmla="*/ 11 h 11"/>
                  <a:gd name="T66" fmla="*/ 330 w 330"/>
                  <a:gd name="T67" fmla="*/ 11 h 11"/>
                  <a:gd name="T68" fmla="*/ 330 w 330"/>
                  <a:gd name="T69" fmla="*/ 0 h 11"/>
                  <a:gd name="T70" fmla="*/ 330 w 330"/>
                  <a:gd name="T7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0" h="11">
                    <a:moveTo>
                      <a:pt x="33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3" y="11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  <a:moveTo>
                      <a:pt x="92" y="0"/>
                    </a:moveTo>
                    <a:lnTo>
                      <a:pt x="59" y="0"/>
                    </a:lnTo>
                    <a:lnTo>
                      <a:pt x="59" y="11"/>
                    </a:lnTo>
                    <a:lnTo>
                      <a:pt x="92" y="11"/>
                    </a:lnTo>
                    <a:lnTo>
                      <a:pt x="92" y="0"/>
                    </a:lnTo>
                    <a:lnTo>
                      <a:pt x="92" y="0"/>
                    </a:lnTo>
                    <a:close/>
                    <a:moveTo>
                      <a:pt x="152" y="0"/>
                    </a:moveTo>
                    <a:lnTo>
                      <a:pt x="118" y="0"/>
                    </a:lnTo>
                    <a:lnTo>
                      <a:pt x="118" y="11"/>
                    </a:lnTo>
                    <a:lnTo>
                      <a:pt x="152" y="11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  <a:moveTo>
                      <a:pt x="211" y="0"/>
                    </a:moveTo>
                    <a:lnTo>
                      <a:pt x="178" y="0"/>
                    </a:lnTo>
                    <a:lnTo>
                      <a:pt x="178" y="11"/>
                    </a:lnTo>
                    <a:lnTo>
                      <a:pt x="211" y="11"/>
                    </a:lnTo>
                    <a:lnTo>
                      <a:pt x="211" y="0"/>
                    </a:lnTo>
                    <a:lnTo>
                      <a:pt x="211" y="0"/>
                    </a:lnTo>
                    <a:close/>
                    <a:moveTo>
                      <a:pt x="270" y="0"/>
                    </a:moveTo>
                    <a:lnTo>
                      <a:pt x="237" y="0"/>
                    </a:lnTo>
                    <a:lnTo>
                      <a:pt x="237" y="11"/>
                    </a:lnTo>
                    <a:lnTo>
                      <a:pt x="270" y="11"/>
                    </a:lnTo>
                    <a:lnTo>
                      <a:pt x="270" y="0"/>
                    </a:lnTo>
                    <a:lnTo>
                      <a:pt x="270" y="0"/>
                    </a:lnTo>
                    <a:close/>
                    <a:moveTo>
                      <a:pt x="330" y="0"/>
                    </a:moveTo>
                    <a:lnTo>
                      <a:pt x="296" y="0"/>
                    </a:lnTo>
                    <a:lnTo>
                      <a:pt x="296" y="11"/>
                    </a:lnTo>
                    <a:lnTo>
                      <a:pt x="330" y="11"/>
                    </a:lnTo>
                    <a:lnTo>
                      <a:pt x="330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20" name="Freeform 453"/>
              <p:cNvSpPr>
                <a:spLocks noEditPoints="1"/>
              </p:cNvSpPr>
              <p:nvPr/>
            </p:nvSpPr>
            <p:spPr bwMode="auto">
              <a:xfrm>
                <a:off x="1614488" y="2682056"/>
                <a:ext cx="525462" cy="17463"/>
              </a:xfrm>
              <a:custGeom>
                <a:avLst/>
                <a:gdLst>
                  <a:gd name="T0" fmla="*/ 34 w 331"/>
                  <a:gd name="T1" fmla="*/ 0 h 11"/>
                  <a:gd name="T2" fmla="*/ 0 w 331"/>
                  <a:gd name="T3" fmla="*/ 0 h 11"/>
                  <a:gd name="T4" fmla="*/ 0 w 331"/>
                  <a:gd name="T5" fmla="*/ 11 h 11"/>
                  <a:gd name="T6" fmla="*/ 34 w 331"/>
                  <a:gd name="T7" fmla="*/ 11 h 11"/>
                  <a:gd name="T8" fmla="*/ 34 w 331"/>
                  <a:gd name="T9" fmla="*/ 0 h 11"/>
                  <a:gd name="T10" fmla="*/ 34 w 331"/>
                  <a:gd name="T11" fmla="*/ 0 h 11"/>
                  <a:gd name="T12" fmla="*/ 93 w 331"/>
                  <a:gd name="T13" fmla="*/ 0 h 11"/>
                  <a:gd name="T14" fmla="*/ 60 w 331"/>
                  <a:gd name="T15" fmla="*/ 0 h 11"/>
                  <a:gd name="T16" fmla="*/ 60 w 331"/>
                  <a:gd name="T17" fmla="*/ 11 h 11"/>
                  <a:gd name="T18" fmla="*/ 93 w 331"/>
                  <a:gd name="T19" fmla="*/ 11 h 11"/>
                  <a:gd name="T20" fmla="*/ 93 w 331"/>
                  <a:gd name="T21" fmla="*/ 0 h 11"/>
                  <a:gd name="T22" fmla="*/ 93 w 331"/>
                  <a:gd name="T23" fmla="*/ 0 h 11"/>
                  <a:gd name="T24" fmla="*/ 153 w 331"/>
                  <a:gd name="T25" fmla="*/ 0 h 11"/>
                  <a:gd name="T26" fmla="*/ 119 w 331"/>
                  <a:gd name="T27" fmla="*/ 0 h 11"/>
                  <a:gd name="T28" fmla="*/ 119 w 331"/>
                  <a:gd name="T29" fmla="*/ 11 h 11"/>
                  <a:gd name="T30" fmla="*/ 153 w 331"/>
                  <a:gd name="T31" fmla="*/ 11 h 11"/>
                  <a:gd name="T32" fmla="*/ 153 w 331"/>
                  <a:gd name="T33" fmla="*/ 0 h 11"/>
                  <a:gd name="T34" fmla="*/ 153 w 331"/>
                  <a:gd name="T35" fmla="*/ 0 h 11"/>
                  <a:gd name="T36" fmla="*/ 212 w 331"/>
                  <a:gd name="T37" fmla="*/ 0 h 11"/>
                  <a:gd name="T38" fmla="*/ 179 w 331"/>
                  <a:gd name="T39" fmla="*/ 0 h 11"/>
                  <a:gd name="T40" fmla="*/ 179 w 331"/>
                  <a:gd name="T41" fmla="*/ 11 h 11"/>
                  <a:gd name="T42" fmla="*/ 212 w 331"/>
                  <a:gd name="T43" fmla="*/ 11 h 11"/>
                  <a:gd name="T44" fmla="*/ 212 w 331"/>
                  <a:gd name="T45" fmla="*/ 0 h 11"/>
                  <a:gd name="T46" fmla="*/ 212 w 331"/>
                  <a:gd name="T47" fmla="*/ 0 h 11"/>
                  <a:gd name="T48" fmla="*/ 271 w 331"/>
                  <a:gd name="T49" fmla="*/ 0 h 11"/>
                  <a:gd name="T50" fmla="*/ 238 w 331"/>
                  <a:gd name="T51" fmla="*/ 0 h 11"/>
                  <a:gd name="T52" fmla="*/ 238 w 331"/>
                  <a:gd name="T53" fmla="*/ 11 h 11"/>
                  <a:gd name="T54" fmla="*/ 271 w 331"/>
                  <a:gd name="T55" fmla="*/ 11 h 11"/>
                  <a:gd name="T56" fmla="*/ 271 w 331"/>
                  <a:gd name="T57" fmla="*/ 0 h 11"/>
                  <a:gd name="T58" fmla="*/ 271 w 331"/>
                  <a:gd name="T59" fmla="*/ 0 h 11"/>
                  <a:gd name="T60" fmla="*/ 331 w 331"/>
                  <a:gd name="T61" fmla="*/ 0 h 11"/>
                  <a:gd name="T62" fmla="*/ 297 w 331"/>
                  <a:gd name="T63" fmla="*/ 0 h 11"/>
                  <a:gd name="T64" fmla="*/ 297 w 331"/>
                  <a:gd name="T65" fmla="*/ 11 h 11"/>
                  <a:gd name="T66" fmla="*/ 331 w 331"/>
                  <a:gd name="T67" fmla="*/ 11 h 11"/>
                  <a:gd name="T68" fmla="*/ 331 w 331"/>
                  <a:gd name="T69" fmla="*/ 0 h 11"/>
                  <a:gd name="T70" fmla="*/ 331 w 331"/>
                  <a:gd name="T7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11">
                    <a:moveTo>
                      <a:pt x="34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4" y="11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  <a:moveTo>
                      <a:pt x="93" y="0"/>
                    </a:moveTo>
                    <a:lnTo>
                      <a:pt x="60" y="0"/>
                    </a:lnTo>
                    <a:lnTo>
                      <a:pt x="60" y="11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93" y="0"/>
                    </a:lnTo>
                    <a:close/>
                    <a:moveTo>
                      <a:pt x="153" y="0"/>
                    </a:moveTo>
                    <a:lnTo>
                      <a:pt x="119" y="0"/>
                    </a:lnTo>
                    <a:lnTo>
                      <a:pt x="119" y="11"/>
                    </a:lnTo>
                    <a:lnTo>
                      <a:pt x="153" y="11"/>
                    </a:lnTo>
                    <a:lnTo>
                      <a:pt x="153" y="0"/>
                    </a:lnTo>
                    <a:lnTo>
                      <a:pt x="153" y="0"/>
                    </a:lnTo>
                    <a:close/>
                    <a:moveTo>
                      <a:pt x="212" y="0"/>
                    </a:moveTo>
                    <a:lnTo>
                      <a:pt x="179" y="0"/>
                    </a:lnTo>
                    <a:lnTo>
                      <a:pt x="179" y="11"/>
                    </a:lnTo>
                    <a:lnTo>
                      <a:pt x="212" y="11"/>
                    </a:lnTo>
                    <a:lnTo>
                      <a:pt x="212" y="0"/>
                    </a:lnTo>
                    <a:lnTo>
                      <a:pt x="212" y="0"/>
                    </a:lnTo>
                    <a:close/>
                    <a:moveTo>
                      <a:pt x="271" y="0"/>
                    </a:moveTo>
                    <a:lnTo>
                      <a:pt x="238" y="0"/>
                    </a:lnTo>
                    <a:lnTo>
                      <a:pt x="238" y="11"/>
                    </a:lnTo>
                    <a:lnTo>
                      <a:pt x="271" y="11"/>
                    </a:lnTo>
                    <a:lnTo>
                      <a:pt x="271" y="0"/>
                    </a:lnTo>
                    <a:lnTo>
                      <a:pt x="271" y="0"/>
                    </a:lnTo>
                    <a:close/>
                    <a:moveTo>
                      <a:pt x="331" y="0"/>
                    </a:moveTo>
                    <a:lnTo>
                      <a:pt x="297" y="0"/>
                    </a:lnTo>
                    <a:lnTo>
                      <a:pt x="297" y="11"/>
                    </a:lnTo>
                    <a:lnTo>
                      <a:pt x="331" y="11"/>
                    </a:lnTo>
                    <a:lnTo>
                      <a:pt x="331" y="0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325438" y="2682056"/>
                <a:ext cx="100012" cy="17463"/>
                <a:chOff x="325438" y="2682056"/>
                <a:chExt cx="100012" cy="17463"/>
              </a:xfrm>
            </p:grpSpPr>
            <p:sp>
              <p:nvSpPr>
                <p:cNvPr id="7" name="Freeform 440"/>
                <p:cNvSpPr>
                  <a:spLocks/>
                </p:cNvSpPr>
                <p:nvPr/>
              </p:nvSpPr>
              <p:spPr bwMode="auto">
                <a:xfrm>
                  <a:off x="325438" y="2682056"/>
                  <a:ext cx="30162" cy="17463"/>
                </a:xfrm>
                <a:custGeom>
                  <a:avLst/>
                  <a:gdLst>
                    <a:gd name="T0" fmla="*/ 19 w 19"/>
                    <a:gd name="T1" fmla="*/ 0 h 11"/>
                    <a:gd name="T2" fmla="*/ 0 w 19"/>
                    <a:gd name="T3" fmla="*/ 0 h 11"/>
                    <a:gd name="T4" fmla="*/ 0 w 19"/>
                    <a:gd name="T5" fmla="*/ 11 h 11"/>
                    <a:gd name="T6" fmla="*/ 19 w 19"/>
                    <a:gd name="T7" fmla="*/ 11 h 11"/>
                    <a:gd name="T8" fmla="*/ 19 w 19"/>
                    <a:gd name="T9" fmla="*/ 0 h 11"/>
                    <a:gd name="T10" fmla="*/ 19 w 19"/>
                    <a:gd name="T1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11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19" y="11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B7B7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 dirty="0"/>
                </a:p>
              </p:txBody>
            </p:sp>
            <p:sp>
              <p:nvSpPr>
                <p:cNvPr id="22" name="Freeform 455"/>
                <p:cNvSpPr>
                  <a:spLocks/>
                </p:cNvSpPr>
                <p:nvPr/>
              </p:nvSpPr>
              <p:spPr bwMode="auto">
                <a:xfrm>
                  <a:off x="396875" y="2682056"/>
                  <a:ext cx="28575" cy="17463"/>
                </a:xfrm>
                <a:custGeom>
                  <a:avLst/>
                  <a:gdLst>
                    <a:gd name="T0" fmla="*/ 18 w 18"/>
                    <a:gd name="T1" fmla="*/ 0 h 11"/>
                    <a:gd name="T2" fmla="*/ 0 w 18"/>
                    <a:gd name="T3" fmla="*/ 0 h 11"/>
                    <a:gd name="T4" fmla="*/ 0 w 18"/>
                    <a:gd name="T5" fmla="*/ 11 h 11"/>
                    <a:gd name="T6" fmla="*/ 18 w 18"/>
                    <a:gd name="T7" fmla="*/ 11 h 11"/>
                    <a:gd name="T8" fmla="*/ 18 w 18"/>
                    <a:gd name="T9" fmla="*/ 0 h 11"/>
                    <a:gd name="T10" fmla="*/ 18 w 18"/>
                    <a:gd name="T1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1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18" y="11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B7B7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23" name="Freeform 456"/>
              <p:cNvSpPr>
                <a:spLocks/>
              </p:cNvSpPr>
              <p:nvPr/>
            </p:nvSpPr>
            <p:spPr bwMode="auto">
              <a:xfrm>
                <a:off x="425450" y="2682056"/>
                <a:ext cx="23812" cy="17463"/>
              </a:xfrm>
              <a:custGeom>
                <a:avLst/>
                <a:gdLst>
                  <a:gd name="T0" fmla="*/ 15 w 15"/>
                  <a:gd name="T1" fmla="*/ 0 h 11"/>
                  <a:gd name="T2" fmla="*/ 0 w 15"/>
                  <a:gd name="T3" fmla="*/ 0 h 11"/>
                  <a:gd name="T4" fmla="*/ 0 w 15"/>
                  <a:gd name="T5" fmla="*/ 11 h 11"/>
                  <a:gd name="T6" fmla="*/ 15 w 15"/>
                  <a:gd name="T7" fmla="*/ 11 h 11"/>
                  <a:gd name="T8" fmla="*/ 15 w 15"/>
                  <a:gd name="T9" fmla="*/ 0 h 11"/>
                  <a:gd name="T10" fmla="*/ 15 w 15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5" y="11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8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98" name="Freeform 531"/>
              <p:cNvSpPr>
                <a:spLocks/>
              </p:cNvSpPr>
              <p:nvPr/>
            </p:nvSpPr>
            <p:spPr bwMode="auto">
              <a:xfrm>
                <a:off x="3652838" y="2569344"/>
                <a:ext cx="100012" cy="241300"/>
              </a:xfrm>
              <a:custGeom>
                <a:avLst/>
                <a:gdLst>
                  <a:gd name="T0" fmla="*/ 0 w 63"/>
                  <a:gd name="T1" fmla="*/ 0 h 152"/>
                  <a:gd name="T2" fmla="*/ 63 w 63"/>
                  <a:gd name="T3" fmla="*/ 74 h 152"/>
                  <a:gd name="T4" fmla="*/ 0 w 63"/>
                  <a:gd name="T5" fmla="*/ 152 h 152"/>
                  <a:gd name="T6" fmla="*/ 22 w 63"/>
                  <a:gd name="T7" fmla="*/ 74 h 152"/>
                  <a:gd name="T8" fmla="*/ 0 w 63"/>
                  <a:gd name="T9" fmla="*/ 0 h 152"/>
                  <a:gd name="T10" fmla="*/ 0 w 63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52">
                    <a:moveTo>
                      <a:pt x="0" y="0"/>
                    </a:moveTo>
                    <a:lnTo>
                      <a:pt x="63" y="74"/>
                    </a:lnTo>
                    <a:lnTo>
                      <a:pt x="0" y="152"/>
                    </a:lnTo>
                    <a:lnTo>
                      <a:pt x="22" y="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99" name="Freeform 532"/>
              <p:cNvSpPr>
                <a:spLocks/>
              </p:cNvSpPr>
              <p:nvPr/>
            </p:nvSpPr>
            <p:spPr bwMode="auto">
              <a:xfrm>
                <a:off x="7245350" y="2569344"/>
                <a:ext cx="106362" cy="241300"/>
              </a:xfrm>
              <a:custGeom>
                <a:avLst/>
                <a:gdLst>
                  <a:gd name="T0" fmla="*/ 0 w 67"/>
                  <a:gd name="T1" fmla="*/ 0 h 152"/>
                  <a:gd name="T2" fmla="*/ 67 w 67"/>
                  <a:gd name="T3" fmla="*/ 74 h 152"/>
                  <a:gd name="T4" fmla="*/ 0 w 67"/>
                  <a:gd name="T5" fmla="*/ 152 h 152"/>
                  <a:gd name="T6" fmla="*/ 22 w 67"/>
                  <a:gd name="T7" fmla="*/ 74 h 152"/>
                  <a:gd name="T8" fmla="*/ 0 w 67"/>
                  <a:gd name="T9" fmla="*/ 0 h 152"/>
                  <a:gd name="T10" fmla="*/ 0 w 67"/>
                  <a:gd name="T1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152">
                    <a:moveTo>
                      <a:pt x="0" y="0"/>
                    </a:moveTo>
                    <a:lnTo>
                      <a:pt x="67" y="74"/>
                    </a:lnTo>
                    <a:lnTo>
                      <a:pt x="0" y="152"/>
                    </a:lnTo>
                    <a:lnTo>
                      <a:pt x="22" y="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24" name="Freeform 557"/>
              <p:cNvSpPr>
                <a:spLocks/>
              </p:cNvSpPr>
              <p:nvPr/>
            </p:nvSpPr>
            <p:spPr bwMode="auto">
              <a:xfrm>
                <a:off x="1827213" y="2562994"/>
                <a:ext cx="106362" cy="247650"/>
              </a:xfrm>
              <a:custGeom>
                <a:avLst/>
                <a:gdLst>
                  <a:gd name="T0" fmla="*/ 0 w 67"/>
                  <a:gd name="T1" fmla="*/ 0 h 156"/>
                  <a:gd name="T2" fmla="*/ 67 w 67"/>
                  <a:gd name="T3" fmla="*/ 78 h 156"/>
                  <a:gd name="T4" fmla="*/ 0 w 67"/>
                  <a:gd name="T5" fmla="*/ 156 h 156"/>
                  <a:gd name="T6" fmla="*/ 22 w 67"/>
                  <a:gd name="T7" fmla="*/ 78 h 156"/>
                  <a:gd name="T8" fmla="*/ 0 w 67"/>
                  <a:gd name="T9" fmla="*/ 0 h 156"/>
                  <a:gd name="T10" fmla="*/ 0 w 67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156">
                    <a:moveTo>
                      <a:pt x="0" y="0"/>
                    </a:moveTo>
                    <a:lnTo>
                      <a:pt x="67" y="78"/>
                    </a:lnTo>
                    <a:lnTo>
                      <a:pt x="0" y="156"/>
                    </a:lnTo>
                    <a:lnTo>
                      <a:pt x="22" y="7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28" name="Freeform 561"/>
              <p:cNvSpPr>
                <a:spLocks/>
              </p:cNvSpPr>
              <p:nvPr/>
            </p:nvSpPr>
            <p:spPr bwMode="auto">
              <a:xfrm>
                <a:off x="5454650" y="2562994"/>
                <a:ext cx="106362" cy="247650"/>
              </a:xfrm>
              <a:custGeom>
                <a:avLst/>
                <a:gdLst>
                  <a:gd name="T0" fmla="*/ 0 w 67"/>
                  <a:gd name="T1" fmla="*/ 0 h 156"/>
                  <a:gd name="T2" fmla="*/ 67 w 67"/>
                  <a:gd name="T3" fmla="*/ 78 h 156"/>
                  <a:gd name="T4" fmla="*/ 0 w 67"/>
                  <a:gd name="T5" fmla="*/ 156 h 156"/>
                  <a:gd name="T6" fmla="*/ 23 w 67"/>
                  <a:gd name="T7" fmla="*/ 78 h 156"/>
                  <a:gd name="T8" fmla="*/ 0 w 67"/>
                  <a:gd name="T9" fmla="*/ 0 h 156"/>
                  <a:gd name="T10" fmla="*/ 0 w 67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156">
                    <a:moveTo>
                      <a:pt x="0" y="0"/>
                    </a:moveTo>
                    <a:lnTo>
                      <a:pt x="67" y="78"/>
                    </a:lnTo>
                    <a:lnTo>
                      <a:pt x="0" y="156"/>
                    </a:lnTo>
                    <a:lnTo>
                      <a:pt x="23" y="7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29" name="Freeform 562"/>
              <p:cNvSpPr>
                <a:spLocks/>
              </p:cNvSpPr>
              <p:nvPr/>
            </p:nvSpPr>
            <p:spPr bwMode="auto">
              <a:xfrm>
                <a:off x="5454650" y="2686819"/>
                <a:ext cx="106362" cy="123825"/>
              </a:xfrm>
              <a:custGeom>
                <a:avLst/>
                <a:gdLst>
                  <a:gd name="T0" fmla="*/ 67 w 67"/>
                  <a:gd name="T1" fmla="*/ 0 h 78"/>
                  <a:gd name="T2" fmla="*/ 0 w 67"/>
                  <a:gd name="T3" fmla="*/ 78 h 78"/>
                  <a:gd name="T4" fmla="*/ 23 w 67"/>
                  <a:gd name="T5" fmla="*/ 0 h 78"/>
                  <a:gd name="T6" fmla="*/ 67 w 67"/>
                  <a:gd name="T7" fmla="*/ 0 h 78"/>
                  <a:gd name="T8" fmla="*/ 67 w 67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78">
                    <a:moveTo>
                      <a:pt x="67" y="0"/>
                    </a:moveTo>
                    <a:lnTo>
                      <a:pt x="0" y="78"/>
                    </a:lnTo>
                    <a:lnTo>
                      <a:pt x="23" y="0"/>
                    </a:lnTo>
                    <a:lnTo>
                      <a:pt x="67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49BD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  <p:sp>
            <p:nvSpPr>
              <p:cNvPr id="131" name="Freeform 564"/>
              <p:cNvSpPr>
                <a:spLocks/>
              </p:cNvSpPr>
              <p:nvPr/>
            </p:nvSpPr>
            <p:spPr bwMode="auto">
              <a:xfrm>
                <a:off x="7239000" y="2686819"/>
                <a:ext cx="106362" cy="123825"/>
              </a:xfrm>
              <a:custGeom>
                <a:avLst/>
                <a:gdLst>
                  <a:gd name="T0" fmla="*/ 67 w 67"/>
                  <a:gd name="T1" fmla="*/ 0 h 78"/>
                  <a:gd name="T2" fmla="*/ 0 w 67"/>
                  <a:gd name="T3" fmla="*/ 78 h 78"/>
                  <a:gd name="T4" fmla="*/ 26 w 67"/>
                  <a:gd name="T5" fmla="*/ 0 h 78"/>
                  <a:gd name="T6" fmla="*/ 67 w 67"/>
                  <a:gd name="T7" fmla="*/ 0 h 78"/>
                  <a:gd name="T8" fmla="*/ 67 w 67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78">
                    <a:moveTo>
                      <a:pt x="67" y="0"/>
                    </a:moveTo>
                    <a:lnTo>
                      <a:pt x="0" y="78"/>
                    </a:lnTo>
                    <a:lnTo>
                      <a:pt x="26" y="0"/>
                    </a:lnTo>
                    <a:lnTo>
                      <a:pt x="67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49BD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 dirty="0"/>
              </a:p>
            </p:txBody>
          </p:sp>
        </p:grpSp>
      </p:grpSp>
      <p:sp>
        <p:nvSpPr>
          <p:cNvPr id="132" name="Rectangle 131"/>
          <p:cNvSpPr/>
          <p:nvPr>
            <p:custDataLst>
              <p:tags r:id="rId4"/>
            </p:custDataLst>
          </p:nvPr>
        </p:nvSpPr>
        <p:spPr>
          <a:xfrm>
            <a:off x="113260" y="2655924"/>
            <a:ext cx="1773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Validation of strategic objectives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Identification of target region(s)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Identification of investment criteria and weight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Development of regional profiles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Preliminary evaluation of options</a:t>
            </a:r>
            <a:endParaRPr lang="fr-CA" sz="900" i="1" dirty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6" name="TextBox 135"/>
          <p:cNvSpPr txBox="1"/>
          <p:nvPr>
            <p:custDataLst>
              <p:tags r:id="rId5"/>
            </p:custDataLst>
          </p:nvPr>
        </p:nvSpPr>
        <p:spPr>
          <a:xfrm>
            <a:off x="3435317" y="4436505"/>
            <a:ext cx="2284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000" dirty="0">
                <a:solidFill>
                  <a:schemeClr val="accent4"/>
                </a:solidFill>
              </a:rPr>
              <a:t>Source: The CAI Global Group Inc., 2017</a:t>
            </a:r>
          </a:p>
        </p:txBody>
      </p:sp>
      <p:sp>
        <p:nvSpPr>
          <p:cNvPr id="141" name="TextBox 140"/>
          <p:cNvSpPr txBox="1"/>
          <p:nvPr>
            <p:custDataLst>
              <p:tags r:id="rId6"/>
            </p:custDataLst>
          </p:nvPr>
        </p:nvSpPr>
        <p:spPr>
          <a:xfrm>
            <a:off x="533400" y="1882270"/>
            <a:ext cx="93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rgbClr val="00B3CC"/>
                </a:solidFill>
              </a:rPr>
              <a:t>PRELIMINARY RESEARCH</a:t>
            </a:r>
          </a:p>
        </p:txBody>
      </p:sp>
      <p:sp>
        <p:nvSpPr>
          <p:cNvPr id="142" name="TextBox 141"/>
          <p:cNvSpPr txBox="1"/>
          <p:nvPr>
            <p:custDataLst>
              <p:tags r:id="rId7"/>
            </p:custDataLst>
          </p:nvPr>
        </p:nvSpPr>
        <p:spPr>
          <a:xfrm>
            <a:off x="2257425" y="1882270"/>
            <a:ext cx="1090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rgbClr val="00B3CC"/>
                </a:solidFill>
              </a:rPr>
              <a:t>COMMUNITY APPROACH</a:t>
            </a:r>
          </a:p>
        </p:txBody>
      </p:sp>
      <p:sp>
        <p:nvSpPr>
          <p:cNvPr id="143" name="TextBox 142"/>
          <p:cNvSpPr txBox="1"/>
          <p:nvPr>
            <p:custDataLst>
              <p:tags r:id="rId8"/>
            </p:custDataLst>
          </p:nvPr>
        </p:nvSpPr>
        <p:spPr>
          <a:xfrm>
            <a:off x="4057651" y="1805326"/>
            <a:ext cx="109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rgbClr val="00B3CC"/>
                </a:solidFill>
              </a:rPr>
              <a:t>BENCHMARK LOCATIONS </a:t>
            </a:r>
            <a:br>
              <a:rPr lang="en-CA" sz="1000" dirty="0">
                <a:solidFill>
                  <a:srgbClr val="00B3CC"/>
                </a:solidFill>
              </a:rPr>
            </a:br>
            <a:r>
              <a:rPr lang="en-CA" sz="1000" dirty="0">
                <a:solidFill>
                  <a:srgbClr val="00B3CC"/>
                </a:solidFill>
              </a:rPr>
              <a:t>&amp; SITES</a:t>
            </a:r>
          </a:p>
        </p:txBody>
      </p:sp>
      <p:sp>
        <p:nvSpPr>
          <p:cNvPr id="144" name="TextBox 143"/>
          <p:cNvSpPr txBox="1"/>
          <p:nvPr>
            <p:custDataLst>
              <p:tags r:id="rId9"/>
            </p:custDataLst>
          </p:nvPr>
        </p:nvSpPr>
        <p:spPr>
          <a:xfrm>
            <a:off x="5889626" y="1882270"/>
            <a:ext cx="1090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rgbClr val="00B3CC"/>
                </a:solidFill>
              </a:rPr>
              <a:t>DUE DILIGENCE REVIEW</a:t>
            </a:r>
          </a:p>
        </p:txBody>
      </p:sp>
      <p:sp>
        <p:nvSpPr>
          <p:cNvPr id="145" name="TextBox 144"/>
          <p:cNvSpPr txBox="1"/>
          <p:nvPr>
            <p:custDataLst>
              <p:tags r:id="rId10"/>
            </p:custDataLst>
          </p:nvPr>
        </p:nvSpPr>
        <p:spPr>
          <a:xfrm>
            <a:off x="7650163" y="1882270"/>
            <a:ext cx="1090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rgbClr val="00B3CC"/>
                </a:solidFill>
              </a:rPr>
              <a:t>LOCATION CHOICE</a:t>
            </a:r>
          </a:p>
        </p:txBody>
      </p:sp>
      <p:sp>
        <p:nvSpPr>
          <p:cNvPr id="146" name="Rectangle 145"/>
          <p:cNvSpPr/>
          <p:nvPr>
            <p:custDataLst>
              <p:tags r:id="rId11"/>
            </p:custDataLst>
          </p:nvPr>
        </p:nvSpPr>
        <p:spPr>
          <a:xfrm>
            <a:off x="2004824" y="2655924"/>
            <a:ext cx="165753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Send Request </a:t>
            </a:r>
            <a:r>
              <a:rPr lang="fr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for Information (RFI)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fr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Real </a:t>
            </a: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estate search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Identification of incentives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Collection of </a:t>
            </a:r>
            <a:r>
              <a:rPr lang="fr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information and data to benchmark locations</a:t>
            </a:r>
          </a:p>
        </p:txBody>
      </p:sp>
      <p:sp>
        <p:nvSpPr>
          <p:cNvPr id="147" name="Rectangle 146"/>
          <p:cNvSpPr/>
          <p:nvPr>
            <p:custDataLst>
              <p:tags r:id="rId12"/>
            </p:custDataLst>
          </p:nvPr>
        </p:nvSpPr>
        <p:spPr>
          <a:xfrm>
            <a:off x="3774188" y="2655924"/>
            <a:ext cx="1657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Selection of sites to be analyzed in the decisional matrix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Valuation of incentive package offers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Site visits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Recommendation of sites to pursue</a:t>
            </a:r>
            <a:endParaRPr lang="fr-CA" sz="900" i="1" dirty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8" name="Rectangle 147"/>
          <p:cNvSpPr/>
          <p:nvPr>
            <p:custDataLst>
              <p:tags r:id="rId13"/>
            </p:custDataLst>
          </p:nvPr>
        </p:nvSpPr>
        <p:spPr>
          <a:xfrm>
            <a:off x="5606163" y="2655924"/>
            <a:ext cx="16575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Revisit</a:t>
            </a:r>
            <a:r>
              <a:rPr lang="fr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 </a:t>
            </a: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short-listed sites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Update project </a:t>
            </a:r>
            <a:r>
              <a:rPr lang="fr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budget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Negotiate and secure incentives and real estate agreements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Select a site to move forward with</a:t>
            </a:r>
            <a:endParaRPr lang="fr-CA" sz="900" i="1" dirty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Receive input from executive team and/or the Board of Directors</a:t>
            </a:r>
          </a:p>
        </p:txBody>
      </p:sp>
      <p:sp>
        <p:nvSpPr>
          <p:cNvPr id="149" name="Rectangle 148"/>
          <p:cNvSpPr/>
          <p:nvPr>
            <p:custDataLst>
              <p:tags r:id="rId14"/>
            </p:custDataLst>
          </p:nvPr>
        </p:nvSpPr>
        <p:spPr>
          <a:xfrm>
            <a:off x="7303775" y="2655924"/>
            <a:ext cx="17849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Development of communication strategy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Coordination of press conference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Preparation for implementation and start-up of operations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CA" sz="900" i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Signing of incentive and lease agreements</a:t>
            </a:r>
            <a:endParaRPr lang="fr-CA" sz="900" i="1" dirty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19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TODAY’S INVESTMENT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Changes in the </a:t>
            </a:r>
            <a:r>
              <a:rPr lang="fr-CA" dirty="0" err="1"/>
              <a:t>investment</a:t>
            </a:r>
            <a:r>
              <a:rPr lang="fr-CA" dirty="0"/>
              <a:t> </a:t>
            </a:r>
            <a:r>
              <a:rPr lang="fr-CA" dirty="0" err="1"/>
              <a:t>strategy</a:t>
            </a:r>
            <a:endParaRPr lang="fr-CA" dirty="0"/>
          </a:p>
          <a:p>
            <a:pPr lvl="1"/>
            <a:r>
              <a:rPr lang="fr-CA" sz="1100" dirty="0"/>
              <a:t>Importance of </a:t>
            </a:r>
            <a:r>
              <a:rPr lang="fr-CA" sz="1100" dirty="0" err="1" smtClean="0"/>
              <a:t>labor</a:t>
            </a:r>
            <a:r>
              <a:rPr lang="fr-CA" sz="1100" dirty="0"/>
              <a:t>: </a:t>
            </a:r>
            <a:r>
              <a:rPr lang="fr-CA" sz="1100" dirty="0" err="1"/>
              <a:t>it’s</a:t>
            </a:r>
            <a:r>
              <a:rPr lang="fr-CA" sz="1100" dirty="0"/>
              <a:t> more important </a:t>
            </a:r>
            <a:r>
              <a:rPr lang="fr-CA" sz="1100" dirty="0" err="1"/>
              <a:t>than</a:t>
            </a:r>
            <a:r>
              <a:rPr lang="fr-CA" sz="1100" dirty="0"/>
              <a:t> </a:t>
            </a:r>
            <a:r>
              <a:rPr lang="fr-CA" sz="1100" dirty="0" err="1"/>
              <a:t>ever</a:t>
            </a:r>
            <a:r>
              <a:rPr lang="fr-CA" sz="1100" dirty="0"/>
              <a:t> </a:t>
            </a:r>
          </a:p>
          <a:p>
            <a:pPr lvl="1"/>
            <a:r>
              <a:rPr lang="fr-CA" sz="1100" dirty="0" err="1"/>
              <a:t>Market</a:t>
            </a:r>
            <a:r>
              <a:rPr lang="fr-CA" sz="1100" dirty="0"/>
              <a:t> </a:t>
            </a:r>
            <a:r>
              <a:rPr lang="fr-CA" sz="1100" dirty="0" err="1"/>
              <a:t>access</a:t>
            </a:r>
            <a:r>
              <a:rPr lang="fr-CA" sz="1100" dirty="0"/>
              <a:t> </a:t>
            </a:r>
            <a:r>
              <a:rPr lang="fr-CA" sz="1100" dirty="0" err="1"/>
              <a:t>is</a:t>
            </a:r>
            <a:r>
              <a:rPr lang="fr-CA" sz="1100" dirty="0"/>
              <a:t> a </a:t>
            </a:r>
            <a:r>
              <a:rPr lang="fr-CA" sz="1100" dirty="0" err="1"/>
              <a:t>driving</a:t>
            </a:r>
            <a:r>
              <a:rPr lang="fr-CA" sz="1100" dirty="0"/>
              <a:t> factor</a:t>
            </a:r>
          </a:p>
          <a:p>
            <a:pPr lvl="1"/>
            <a:r>
              <a:rPr lang="fr-CA" sz="1100" dirty="0" err="1"/>
              <a:t>Integration</a:t>
            </a:r>
            <a:r>
              <a:rPr lang="fr-CA" sz="1100" dirty="0"/>
              <a:t> of the value </a:t>
            </a:r>
            <a:r>
              <a:rPr lang="fr-CA" sz="1100" dirty="0" err="1"/>
              <a:t>chain</a:t>
            </a:r>
            <a:endParaRPr lang="fr-CA" sz="1100" dirty="0"/>
          </a:p>
          <a:p>
            <a:pPr marL="457200" lvl="1" indent="0">
              <a:buNone/>
            </a:pPr>
            <a:endParaRPr lang="fr-CA" sz="1100" dirty="0"/>
          </a:p>
          <a:p>
            <a:r>
              <a:rPr lang="fr-CA" dirty="0" err="1"/>
              <a:t>Projects</a:t>
            </a:r>
            <a:r>
              <a:rPr lang="fr-CA" dirty="0"/>
              <a:t> are </a:t>
            </a:r>
            <a:r>
              <a:rPr lang="fr-CA" dirty="0" err="1"/>
              <a:t>reduced</a:t>
            </a:r>
            <a:r>
              <a:rPr lang="fr-CA" dirty="0"/>
              <a:t> in size and more </a:t>
            </a:r>
            <a:r>
              <a:rPr lang="fr-CA" dirty="0" err="1"/>
              <a:t>focused</a:t>
            </a:r>
            <a:r>
              <a:rPr lang="fr-CA" dirty="0"/>
              <a:t> on </a:t>
            </a:r>
            <a:r>
              <a:rPr lang="fr-CA" dirty="0" err="1"/>
              <a:t>efficiency</a:t>
            </a:r>
            <a:endParaRPr lang="fr-CA" dirty="0"/>
          </a:p>
          <a:p>
            <a:pPr lvl="1"/>
            <a:r>
              <a:rPr lang="fr-CA" sz="1100" dirty="0"/>
              <a:t>The </a:t>
            </a:r>
            <a:r>
              <a:rPr lang="fr-CA" sz="1100" dirty="0" err="1"/>
              <a:t>process</a:t>
            </a:r>
            <a:r>
              <a:rPr lang="fr-CA" sz="1100" dirty="0"/>
              <a:t> </a:t>
            </a:r>
            <a:r>
              <a:rPr lang="fr-CA" sz="1100" dirty="0" err="1"/>
              <a:t>is</a:t>
            </a:r>
            <a:r>
              <a:rPr lang="fr-CA" sz="1100" dirty="0"/>
              <a:t> </a:t>
            </a:r>
            <a:r>
              <a:rPr lang="fr-CA" sz="1100" dirty="0" err="1"/>
              <a:t>becoming</a:t>
            </a:r>
            <a:r>
              <a:rPr lang="fr-CA" sz="1100" dirty="0"/>
              <a:t> more </a:t>
            </a:r>
            <a:r>
              <a:rPr lang="fr-CA" sz="1100" dirty="0" err="1"/>
              <a:t>innovative</a:t>
            </a:r>
            <a:r>
              <a:rPr lang="fr-CA" sz="1100" dirty="0"/>
              <a:t> </a:t>
            </a:r>
            <a:r>
              <a:rPr lang="fr-CA" sz="1100" dirty="0" err="1"/>
              <a:t>than</a:t>
            </a:r>
            <a:r>
              <a:rPr lang="fr-CA" sz="1100" dirty="0"/>
              <a:t> the </a:t>
            </a:r>
            <a:r>
              <a:rPr lang="fr-CA" sz="1100" dirty="0" err="1"/>
              <a:t>product</a:t>
            </a:r>
            <a:r>
              <a:rPr lang="fr-CA" sz="1100" dirty="0"/>
              <a:t> </a:t>
            </a:r>
            <a:r>
              <a:rPr lang="fr-CA" sz="1100" dirty="0" err="1"/>
              <a:t>itself</a:t>
            </a:r>
            <a:endParaRPr lang="fr-CA" sz="1100" dirty="0"/>
          </a:p>
          <a:p>
            <a:pPr lvl="1"/>
            <a:endParaRPr lang="fr-CA" sz="1100" dirty="0"/>
          </a:p>
          <a:p>
            <a:r>
              <a:rPr lang="fr-CA" sz="1700" dirty="0"/>
              <a:t>Changes in the </a:t>
            </a:r>
            <a:r>
              <a:rPr lang="fr-CA" sz="1700" dirty="0" err="1"/>
              <a:t>investment</a:t>
            </a:r>
            <a:r>
              <a:rPr lang="fr-CA" sz="1700" dirty="0"/>
              <a:t> </a:t>
            </a:r>
            <a:r>
              <a:rPr lang="fr-CA" sz="1700" dirty="0" err="1"/>
              <a:t>strategy</a:t>
            </a:r>
            <a:endParaRPr lang="fr-CA" sz="1700" dirty="0"/>
          </a:p>
          <a:p>
            <a:pPr lvl="1"/>
            <a:r>
              <a:rPr lang="en-CA" sz="1100" dirty="0"/>
              <a:t>Uncertainty</a:t>
            </a:r>
            <a:r>
              <a:rPr lang="fr-CA" sz="1100" dirty="0"/>
              <a:t> </a:t>
            </a:r>
            <a:r>
              <a:rPr lang="fr-CA" sz="1100" dirty="0" err="1"/>
              <a:t>is</a:t>
            </a:r>
            <a:r>
              <a:rPr lang="fr-CA" sz="1100" dirty="0"/>
              <a:t> </a:t>
            </a:r>
            <a:r>
              <a:rPr lang="fr-CA" sz="1100" dirty="0" err="1"/>
              <a:t>delaying</a:t>
            </a:r>
            <a:r>
              <a:rPr lang="fr-CA" sz="1100" dirty="0"/>
              <a:t> </a:t>
            </a:r>
            <a:r>
              <a:rPr lang="fr-CA" sz="1100" dirty="0" err="1"/>
              <a:t>investment</a:t>
            </a:r>
            <a:r>
              <a:rPr lang="fr-CA" sz="1100" dirty="0"/>
              <a:t> </a:t>
            </a:r>
            <a:r>
              <a:rPr lang="fr-CA" sz="1100" dirty="0" err="1"/>
              <a:t>decisions</a:t>
            </a:r>
            <a:r>
              <a:rPr lang="fr-CA" sz="1100" dirty="0"/>
              <a:t> </a:t>
            </a:r>
            <a:r>
              <a:rPr lang="fr-CA" sz="1100" dirty="0" err="1"/>
              <a:t>today</a:t>
            </a:r>
            <a:r>
              <a:rPr lang="fr-CA" sz="1100" dirty="0"/>
              <a:t>  </a:t>
            </a:r>
            <a:endParaRPr lang="fr-CA" sz="1100" dirty="0" smtClean="0"/>
          </a:p>
          <a:p>
            <a:pPr lvl="1"/>
            <a:endParaRPr lang="fr-CA" sz="1100" dirty="0"/>
          </a:p>
          <a:p>
            <a:r>
              <a:rPr lang="en-US" sz="1700" dirty="0" smtClean="0"/>
              <a:t>The </a:t>
            </a:r>
            <a:r>
              <a:rPr lang="en-US" sz="1700" dirty="0"/>
              <a:t>challenge is </a:t>
            </a:r>
            <a:r>
              <a:rPr lang="en-US" sz="1700" dirty="0" smtClean="0"/>
              <a:t>to no </a:t>
            </a:r>
            <a:r>
              <a:rPr lang="en-US" sz="1700" dirty="0"/>
              <a:t>longer </a:t>
            </a:r>
            <a:r>
              <a:rPr lang="en-US" sz="1700" dirty="0" smtClean="0"/>
              <a:t>find </a:t>
            </a:r>
            <a:r>
              <a:rPr lang="en-US" sz="1700" dirty="0"/>
              <a:t>the information but to identify the strategic data essential for decision-making</a:t>
            </a:r>
            <a:endParaRPr lang="fr-CA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E74A70-E5E6-3A49-B7E7-0FB06032D8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9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dirty="0"/>
              <a:t>CORPORATE LOCATION DECISION PROCESS</a:t>
            </a:r>
          </a:p>
        </p:txBody>
      </p:sp>
      <p:graphicFrame>
        <p:nvGraphicFramePr>
          <p:cNvPr id="8" name="Chart 7"/>
          <p:cNvGraphicFramePr/>
          <p:nvPr>
            <p:custDataLst>
              <p:tags r:id="rId1"/>
            </p:custDataLst>
            <p:extLst/>
          </p:nvPr>
        </p:nvGraphicFramePr>
        <p:xfrm>
          <a:off x="585096" y="1196785"/>
          <a:ext cx="4520304" cy="373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105400" y="1550729"/>
            <a:ext cx="344511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600" dirty="0">
              <a:solidFill>
                <a:srgbClr val="005379"/>
              </a:solidFill>
            </a:endParaRPr>
          </a:p>
          <a:p>
            <a:r>
              <a:rPr lang="en-CA" sz="1400" dirty="0">
                <a:solidFill>
                  <a:srgbClr val="005379"/>
                </a:solidFill>
              </a:rPr>
              <a:t>75% of investors will make an initial decision before contacting </a:t>
            </a:r>
            <a:r>
              <a:rPr lang="en-CA" sz="1400" dirty="0" smtClean="0">
                <a:solidFill>
                  <a:srgbClr val="005379"/>
                </a:solidFill>
              </a:rPr>
              <a:t>an </a:t>
            </a:r>
            <a:r>
              <a:rPr lang="en-CA" sz="1400" dirty="0">
                <a:solidFill>
                  <a:srgbClr val="005379"/>
                </a:solidFill>
              </a:rPr>
              <a:t>economic developer </a:t>
            </a:r>
          </a:p>
          <a:p>
            <a:endParaRPr lang="en-CA" sz="1400" dirty="0">
              <a:solidFill>
                <a:srgbClr val="005379"/>
              </a:solidFill>
            </a:endParaRPr>
          </a:p>
          <a:p>
            <a:r>
              <a:rPr lang="en-CA" sz="1400" dirty="0">
                <a:solidFill>
                  <a:srgbClr val="005379"/>
                </a:solidFill>
              </a:rPr>
              <a:t>36% will have a final list before any outreach to a community</a:t>
            </a:r>
          </a:p>
          <a:p>
            <a:endParaRPr lang="en-CA" sz="1400" dirty="0">
              <a:solidFill>
                <a:srgbClr val="005379"/>
              </a:solidFill>
            </a:endParaRPr>
          </a:p>
          <a:p>
            <a:r>
              <a:rPr lang="en-CA" sz="1400" dirty="0" smtClean="0">
                <a:solidFill>
                  <a:srgbClr val="005379"/>
                </a:solidFill>
              </a:rPr>
              <a:t>The </a:t>
            </a:r>
            <a:r>
              <a:rPr lang="en-CA" sz="1400" dirty="0">
                <a:solidFill>
                  <a:srgbClr val="005379"/>
                </a:solidFill>
              </a:rPr>
              <a:t>decision will be based on </a:t>
            </a:r>
            <a:r>
              <a:rPr lang="en-CA" sz="1400" dirty="0" smtClean="0">
                <a:solidFill>
                  <a:srgbClr val="005379"/>
                </a:solidFill>
              </a:rPr>
              <a:t>management’s perception</a:t>
            </a:r>
            <a:r>
              <a:rPr lang="en-CA" sz="1400" dirty="0">
                <a:solidFill>
                  <a:srgbClr val="005379"/>
                </a:solidFill>
              </a:rPr>
              <a:t>, what marketing </a:t>
            </a:r>
            <a:r>
              <a:rPr lang="en-CA" sz="1400" dirty="0" smtClean="0">
                <a:solidFill>
                  <a:srgbClr val="005379"/>
                </a:solidFill>
              </a:rPr>
              <a:t>messages </a:t>
            </a:r>
            <a:r>
              <a:rPr lang="en-CA" sz="1400" dirty="0">
                <a:solidFill>
                  <a:srgbClr val="005379"/>
                </a:solidFill>
              </a:rPr>
              <a:t>got to them and what they believe your community has to offer</a:t>
            </a:r>
          </a:p>
          <a:p>
            <a:endParaRPr lang="fr-CA" sz="1050" dirty="0">
              <a:solidFill>
                <a:schemeClr val="accent5">
                  <a:lumMod val="50000"/>
                </a:schemeClr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537513" y="4854385"/>
            <a:ext cx="4726460" cy="207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750" dirty="0">
                <a:solidFill>
                  <a:schemeClr val="accent5">
                    <a:lumMod val="50000"/>
                  </a:schemeClr>
                </a:solidFill>
              </a:rPr>
              <a:t>Source: Winning Strategies, A </a:t>
            </a:r>
            <a:r>
              <a:rPr lang="en-CA" sz="750" dirty="0" smtClean="0">
                <a:solidFill>
                  <a:schemeClr val="accent5">
                    <a:lumMod val="50000"/>
                  </a:schemeClr>
                </a:solidFill>
              </a:rPr>
              <a:t>View </a:t>
            </a:r>
            <a:r>
              <a:rPr lang="en-CA" sz="750" dirty="0">
                <a:solidFill>
                  <a:schemeClr val="accent5">
                    <a:lumMod val="50000"/>
                  </a:schemeClr>
                </a:solidFill>
              </a:rPr>
              <a:t>from Corporate America, Development Counsellors International, 2016</a:t>
            </a:r>
          </a:p>
        </p:txBody>
      </p:sp>
    </p:spTree>
    <p:extLst>
      <p:ext uri="{BB962C8B-B14F-4D97-AF65-F5344CB8AC3E}">
        <p14:creationId xmlns:p14="http://schemas.microsoft.com/office/powerpoint/2010/main" val="11762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8"/>
          <p:cNvSpPr>
            <a:spLocks noChangeArrowheads="1"/>
          </p:cNvSpPr>
          <p:nvPr/>
        </p:nvSpPr>
        <p:spPr bwMode="gray">
          <a:xfrm flipV="1">
            <a:off x="4903095" y="2218134"/>
            <a:ext cx="1485900" cy="10287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984"/>
            <a:ext cx="6275040" cy="47513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sz="2400" dirty="0"/>
              <a:t>Lobbyists vs. Site Selectors</a:t>
            </a:r>
            <a:br>
              <a:rPr lang="en-CA" sz="2400" dirty="0"/>
            </a:br>
            <a:r>
              <a:rPr lang="en-CA" sz="1800" i="1" dirty="0"/>
              <a:t>A different Approach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16982" y="3573065"/>
            <a:ext cx="1837135" cy="552450"/>
            <a:chOff x="1831547" y="4764081"/>
            <a:chExt cx="2449979" cy="736619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 rot="5400000">
              <a:off x="2688227" y="3907401"/>
              <a:ext cx="736619" cy="2449979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chemeClr val="bg1">
                    <a:gamma/>
                    <a:shade val="78824"/>
                    <a:invGamma/>
                    <a:alpha val="98000"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78824"/>
                    <a:invGamma/>
                    <a:alpha val="98000"/>
                  </a:schemeClr>
                </a:gs>
              </a:gsLst>
              <a:lin ang="54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sz="1350">
                <a:solidFill>
                  <a:prstClr val="black"/>
                </a:solidFill>
              </a:endParaRPr>
            </a:p>
          </p:txBody>
        </p:sp>
        <p:sp>
          <p:nvSpPr>
            <p:cNvPr id="50198" name="Text Box 6"/>
            <p:cNvSpPr txBox="1">
              <a:spLocks noChangeArrowheads="1"/>
            </p:cNvSpPr>
            <p:nvPr/>
          </p:nvSpPr>
          <p:spPr bwMode="gray">
            <a:xfrm>
              <a:off x="1833605" y="4868882"/>
              <a:ext cx="2428891" cy="5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CA" altLang="en-US" sz="1350" b="1">
                  <a:solidFill>
                    <a:srgbClr val="1C1C1C"/>
                  </a:solidFill>
                  <a:latin typeface="Calibri" panose="020F0502020204030204" pitchFamily="34" charset="0"/>
                </a:rPr>
                <a:t>A Seller’s Approach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737498" y="1660922"/>
            <a:ext cx="1787128" cy="403622"/>
            <a:chOff x="4483100" y="1785926"/>
            <a:chExt cx="2382838" cy="538163"/>
          </a:xfrm>
        </p:grpSpPr>
        <p:grpSp>
          <p:nvGrpSpPr>
            <p:cNvPr id="50193" name="Group 15"/>
            <p:cNvGrpSpPr>
              <a:grpSpLocks/>
            </p:cNvGrpSpPr>
            <p:nvPr/>
          </p:nvGrpSpPr>
          <p:grpSpPr bwMode="auto">
            <a:xfrm>
              <a:off x="4483100" y="1785926"/>
              <a:ext cx="2382838" cy="538163"/>
              <a:chOff x="2251" y="1126"/>
              <a:chExt cx="1501" cy="339"/>
            </a:xfrm>
          </p:grpSpPr>
          <p:sp>
            <p:nvSpPr>
              <p:cNvPr id="13" name="AutoShape 16"/>
              <p:cNvSpPr>
                <a:spLocks noChangeArrowheads="1"/>
              </p:cNvSpPr>
              <p:nvPr/>
            </p:nvSpPr>
            <p:spPr bwMode="gray">
              <a:xfrm>
                <a:off x="2251" y="1126"/>
                <a:ext cx="1501" cy="33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AEAEA">
                      <a:gamma/>
                      <a:shade val="36078"/>
                      <a:invGamma/>
                    </a:srgbClr>
                  </a:gs>
                  <a:gs pos="50000">
                    <a:srgbClr val="EAEAEA"/>
                  </a:gs>
                  <a:gs pos="100000">
                    <a:srgbClr val="EAEAEA">
                      <a:gamma/>
                      <a:shade val="36078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40161" dir="4293903" algn="ctr" rotWithShape="0">
                  <a:srgbClr val="FFFFC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CA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7"/>
              <p:cNvSpPr>
                <a:spLocks noChangeArrowheads="1"/>
              </p:cNvSpPr>
              <p:nvPr/>
            </p:nvSpPr>
            <p:spPr bwMode="gray">
              <a:xfrm>
                <a:off x="2269" y="1145"/>
                <a:ext cx="1465" cy="3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89999"/>
                    </a:schemeClr>
                  </a:gs>
                  <a:gs pos="50000">
                    <a:schemeClr val="accent1">
                      <a:gamma/>
                      <a:tint val="33725"/>
                      <a:invGamma/>
                    </a:schemeClr>
                  </a:gs>
                  <a:gs pos="100000">
                    <a:schemeClr val="accent1">
                      <a:alpha val="89999"/>
                    </a:schemeClr>
                  </a:gs>
                </a:gsLst>
                <a:lin ang="0" scaled="1"/>
              </a:gradFill>
              <a:ln w="9525" algn="ctr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0194" name="Rectangle 18"/>
            <p:cNvSpPr>
              <a:spLocks noChangeArrowheads="1"/>
            </p:cNvSpPr>
            <p:nvPr/>
          </p:nvSpPr>
          <p:spPr bwMode="gray">
            <a:xfrm>
              <a:off x="4803696" y="1857359"/>
              <a:ext cx="17816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500" b="1" dirty="0">
                  <a:solidFill>
                    <a:srgbClr val="1C1C1C"/>
                  </a:solidFill>
                  <a:latin typeface="Calibri" panose="020F0502020204030204" pitchFamily="34" charset="0"/>
                </a:rPr>
                <a:t>A Site Selector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4679157" y="3573065"/>
            <a:ext cx="1839517" cy="552450"/>
            <a:chOff x="4500131" y="4764082"/>
            <a:chExt cx="2453157" cy="736619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 rot="5400000">
              <a:off x="5359988" y="3907402"/>
              <a:ext cx="736619" cy="2449980"/>
            </a:xfrm>
            <a:prstGeom prst="roundRect">
              <a:avLst>
                <a:gd name="adj" fmla="val 19894"/>
              </a:avLst>
            </a:prstGeom>
            <a:gradFill rotWithShape="1">
              <a:gsLst>
                <a:gs pos="0">
                  <a:schemeClr val="bg1">
                    <a:gamma/>
                    <a:shade val="78824"/>
                    <a:invGamma/>
                    <a:alpha val="98000"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78824"/>
                    <a:invGamma/>
                    <a:alpha val="98000"/>
                  </a:schemeClr>
                </a:gs>
              </a:gsLst>
              <a:lin ang="54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sz="1350">
                <a:solidFill>
                  <a:prstClr val="black"/>
                </a:solidFill>
              </a:endParaRP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gray">
            <a:xfrm>
              <a:off x="4500131" y="4857756"/>
              <a:ext cx="2428891" cy="5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CA" altLang="en-US" sz="1350" b="1">
                  <a:solidFill>
                    <a:srgbClr val="1C1C1C"/>
                  </a:solidFill>
                  <a:latin typeface="Calibri" panose="020F0502020204030204" pitchFamily="34" charset="0"/>
                </a:rPr>
                <a:t>A Buyer’s Approach</a:t>
              </a:r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2557463" y="1660922"/>
            <a:ext cx="1788319" cy="403622"/>
            <a:chOff x="1790700" y="1785926"/>
            <a:chExt cx="2384425" cy="53816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50187" name="Group 23"/>
            <p:cNvGrpSpPr>
              <a:grpSpLocks/>
            </p:cNvGrpSpPr>
            <p:nvPr/>
          </p:nvGrpSpPr>
          <p:grpSpPr bwMode="auto">
            <a:xfrm>
              <a:off x="1790700" y="1785926"/>
              <a:ext cx="2384425" cy="538163"/>
              <a:chOff x="555" y="1126"/>
              <a:chExt cx="1502" cy="339"/>
            </a:xfrm>
            <a:grpFill/>
          </p:grpSpPr>
          <p:sp>
            <p:nvSpPr>
              <p:cNvPr id="17" name="AutoShape 24"/>
              <p:cNvSpPr>
                <a:spLocks noChangeArrowheads="1"/>
              </p:cNvSpPr>
              <p:nvPr/>
            </p:nvSpPr>
            <p:spPr bwMode="gray">
              <a:xfrm>
                <a:off x="555" y="1126"/>
                <a:ext cx="1502" cy="339"/>
              </a:xfrm>
              <a:prstGeom prst="roundRect">
                <a:avLst>
                  <a:gd name="adj" fmla="val 50000"/>
                </a:avLst>
              </a:prstGeom>
              <a:grpFill/>
              <a:ln w="9525" algn="ctr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>
                <a:outerShdw dist="40161" dir="4293903" algn="ctr" rotWithShape="0">
                  <a:srgbClr val="FFFFC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CA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AutoShape 25"/>
              <p:cNvSpPr>
                <a:spLocks noChangeArrowheads="1"/>
              </p:cNvSpPr>
              <p:nvPr/>
            </p:nvSpPr>
            <p:spPr bwMode="gray">
              <a:xfrm>
                <a:off x="574" y="1145"/>
                <a:ext cx="1464" cy="303"/>
              </a:xfrm>
              <a:prstGeom prst="roundRect">
                <a:avLst>
                  <a:gd name="adj" fmla="val 50000"/>
                </a:avLst>
              </a:prstGeom>
              <a:grpFill/>
              <a:ln w="9525" algn="ctr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0188" name="Rectangle 26"/>
            <p:cNvSpPr>
              <a:spLocks noChangeArrowheads="1"/>
            </p:cNvSpPr>
            <p:nvPr/>
          </p:nvSpPr>
          <p:spPr bwMode="gray">
            <a:xfrm>
              <a:off x="2302587" y="1857359"/>
              <a:ext cx="1353362" cy="430887"/>
            </a:xfrm>
            <a:prstGeom prst="rect">
              <a:avLst/>
            </a:prstGeom>
            <a:grpFill/>
            <a:ln w="9525" algn="ctr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500" b="1" dirty="0">
                  <a:solidFill>
                    <a:srgbClr val="1C1C1C"/>
                  </a:solidFill>
                  <a:latin typeface="Calibri" panose="020F0502020204030204" pitchFamily="34" charset="0"/>
                </a:rPr>
                <a:t>A Lobbyist</a:t>
              </a:r>
            </a:p>
          </p:txBody>
        </p:sp>
      </p:grpSp>
      <p:sp>
        <p:nvSpPr>
          <p:cNvPr id="20" name="AutoShape 27"/>
          <p:cNvSpPr>
            <a:spLocks noChangeArrowheads="1"/>
          </p:cNvSpPr>
          <p:nvPr/>
        </p:nvSpPr>
        <p:spPr bwMode="gray">
          <a:xfrm flipV="1">
            <a:off x="2696766" y="2239566"/>
            <a:ext cx="1485900" cy="1028700"/>
          </a:xfrm>
          <a:prstGeom prst="triangle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sz="1350">
              <a:solidFill>
                <a:prstClr val="black"/>
              </a:solidFill>
            </a:endParaRPr>
          </a:p>
        </p:txBody>
      </p:sp>
      <p:sp>
        <p:nvSpPr>
          <p:cNvPr id="24" name="AutoShape 13"/>
          <p:cNvSpPr>
            <a:spLocks/>
          </p:cNvSpPr>
          <p:nvPr/>
        </p:nvSpPr>
        <p:spPr bwMode="gray">
          <a:xfrm>
            <a:off x="1209675" y="2196703"/>
            <a:ext cx="2505075" cy="1071563"/>
          </a:xfrm>
          <a:prstGeom prst="accentCallout2">
            <a:avLst>
              <a:gd name="adj1" fmla="val 47546"/>
              <a:gd name="adj2" fmla="val 103815"/>
              <a:gd name="adj3" fmla="val 46875"/>
              <a:gd name="adj4" fmla="val 112509"/>
              <a:gd name="adj5" fmla="val -16597"/>
              <a:gd name="adj6" fmla="val 112088"/>
            </a:avLst>
          </a:prstGeom>
          <a:noFill/>
          <a:ln w="9525">
            <a:solidFill>
              <a:schemeClr val="tx2"/>
            </a:solidFill>
            <a:miter lim="8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 person who tries to </a:t>
            </a: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influence</a:t>
            </a:r>
            <a:r>
              <a:rPr lang="en-CA" alt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the thinking of legislators </a:t>
            </a:r>
            <a:r>
              <a:rPr lang="en-CA" alt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or other public officials for or against a specific cause on behalf of a particular interest</a:t>
            </a:r>
          </a:p>
        </p:txBody>
      </p:sp>
      <p:sp>
        <p:nvSpPr>
          <p:cNvPr id="27" name="AutoShape 12"/>
          <p:cNvSpPr>
            <a:spLocks/>
          </p:cNvSpPr>
          <p:nvPr/>
        </p:nvSpPr>
        <p:spPr bwMode="gray">
          <a:xfrm>
            <a:off x="5335192" y="2196704"/>
            <a:ext cx="2612231" cy="1017984"/>
          </a:xfrm>
          <a:prstGeom prst="accentCallout2">
            <a:avLst>
              <a:gd name="adj1" fmla="val 49954"/>
              <a:gd name="adj2" fmla="val -2500"/>
              <a:gd name="adj3" fmla="val 50870"/>
              <a:gd name="adj4" fmla="val -9991"/>
              <a:gd name="adj5" fmla="val -18139"/>
              <a:gd name="adj6" fmla="val -10292"/>
            </a:avLst>
          </a:prstGeom>
          <a:noFill/>
          <a:ln w="9525">
            <a:solidFill>
              <a:schemeClr val="accent1"/>
            </a:solidFill>
            <a:miter lim="8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200">
                <a:solidFill>
                  <a:prstClr val="black"/>
                </a:solidFill>
                <a:latin typeface="Calibri" panose="020F0502020204030204" pitchFamily="34" charset="0"/>
              </a:rPr>
              <a:t>A person who </a:t>
            </a:r>
            <a:r>
              <a:rPr lang="en-CA" altLang="en-US" sz="1200" b="1">
                <a:solidFill>
                  <a:prstClr val="black"/>
                </a:solidFill>
                <a:latin typeface="Calibri" panose="020F0502020204030204" pitchFamily="34" charset="0"/>
              </a:rPr>
              <a:t>gathers location data</a:t>
            </a:r>
            <a:r>
              <a:rPr lang="en-CA" altLang="en-US" sz="1200">
                <a:solidFill>
                  <a:prstClr val="black"/>
                </a:solidFill>
                <a:latin typeface="Calibri" panose="020F0502020204030204" pitchFamily="34" charset="0"/>
              </a:rPr>
              <a:t>, evaluates it and </a:t>
            </a:r>
            <a:r>
              <a:rPr lang="en-CA" altLang="en-US" sz="1200" b="1">
                <a:solidFill>
                  <a:prstClr val="black"/>
                </a:solidFill>
                <a:latin typeface="Calibri" panose="020F0502020204030204" pitchFamily="34" charset="0"/>
              </a:rPr>
              <a:t>chooses a location </a:t>
            </a:r>
            <a:r>
              <a:rPr lang="en-CA" altLang="en-US" sz="1200">
                <a:solidFill>
                  <a:prstClr val="black"/>
                </a:solidFill>
                <a:latin typeface="Calibri" panose="020F0502020204030204" pitchFamily="34" charset="0"/>
              </a:rPr>
              <a:t>for enterprise development (expansion, relocation or new venture)</a:t>
            </a:r>
          </a:p>
        </p:txBody>
      </p:sp>
    </p:spTree>
    <p:extLst>
      <p:ext uri="{BB962C8B-B14F-4D97-AF65-F5344CB8AC3E}">
        <p14:creationId xmlns:p14="http://schemas.microsoft.com/office/powerpoint/2010/main" val="4115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400" b="0" dirty="0"/>
              <a:t>CAI Global Group Overview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1357641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i_global_web_elements_graphiques-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722313" y="2125351"/>
            <a:ext cx="7772400" cy="70930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005379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CA" sz="6000" dirty="0"/>
              <a:t>THANK YOU</a:t>
            </a:r>
            <a:endParaRPr lang="en-US" sz="5500" spc="600" dirty="0"/>
          </a:p>
        </p:txBody>
      </p:sp>
      <p:sp>
        <p:nvSpPr>
          <p:cNvPr id="2" name="TextBox 1"/>
          <p:cNvSpPr txBox="1"/>
          <p:nvPr/>
        </p:nvSpPr>
        <p:spPr>
          <a:xfrm>
            <a:off x="1876426" y="4327750"/>
            <a:ext cx="54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32333" y="0"/>
            <a:ext cx="211667" cy="49812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i_global_web_elements_graphiques-1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483" y="3591039"/>
            <a:ext cx="988547" cy="5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i_global_web_elements_graphiques-3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1" r="15594"/>
          <a:stretch/>
        </p:blipFill>
        <p:spPr>
          <a:xfrm>
            <a:off x="3937200" y="1101854"/>
            <a:ext cx="4749600" cy="3478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WE 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1" y="1853643"/>
            <a:ext cx="4319201" cy="255067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CA" sz="2400" dirty="0"/>
              <a:t>THE CAI GLOBAL GROUP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CA" sz="1800" dirty="0"/>
              <a:t>is a </a:t>
            </a:r>
            <a:r>
              <a:rPr lang="en-CA" sz="1800" dirty="0" smtClean="0"/>
              <a:t>location advisory firm </a:t>
            </a:r>
            <a:r>
              <a:rPr lang="en-CA" sz="1800" dirty="0"/>
              <a:t>with over 30 years of experience in investment project strategy, financing and </a:t>
            </a:r>
            <a:r>
              <a:rPr lang="en-CA" sz="1800" dirty="0" smtClean="0"/>
              <a:t>site selection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431547" y="5029481"/>
            <a:ext cx="1706691" cy="13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85AAB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74A70-E5E6-3A49-B7E7-0FB06032D8C2}" type="slidenum">
              <a:rPr lang="en-US" sz="700" smtClean="0"/>
              <a:pPr/>
              <a:t>3</a:t>
            </a:fld>
            <a:endParaRPr lang="en-US" sz="7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6439" y="2619718"/>
            <a:ext cx="1058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FFFFFF"/>
                </a:solidFill>
              </a:rPr>
              <a:t>CAI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1986" y="3177718"/>
            <a:ext cx="1058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FFF"/>
                </a:solidFill>
              </a:rPr>
              <a:t>COMPANY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3044" y="3177718"/>
            <a:ext cx="1058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FFF"/>
                </a:solidFill>
              </a:rPr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386394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FACTS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5292" y="1827289"/>
            <a:ext cx="8229600" cy="2321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000" b="1" dirty="0"/>
              <a:t>$9.5 </a:t>
            </a:r>
            <a:r>
              <a:rPr lang="en-CA" sz="3000" b="1" dirty="0" smtClean="0"/>
              <a:t>billion</a:t>
            </a:r>
            <a:r>
              <a:rPr lang="en-CA" sz="3000" dirty="0"/>
              <a:t> </a:t>
            </a:r>
            <a:r>
              <a:rPr lang="en-CA" sz="1000" dirty="0" smtClean="0"/>
              <a:t>in </a:t>
            </a:r>
            <a:r>
              <a:rPr lang="en-CA" sz="1000" dirty="0"/>
              <a:t>capital investment projects</a:t>
            </a:r>
          </a:p>
          <a:p>
            <a:pPr marL="0" indent="0">
              <a:buNone/>
            </a:pPr>
            <a:endParaRPr lang="en-CA" sz="1000" dirty="0"/>
          </a:p>
          <a:p>
            <a:pPr marL="0" indent="0">
              <a:buNone/>
            </a:pPr>
            <a:r>
              <a:rPr lang="en-CA" sz="3000" b="1" dirty="0"/>
              <a:t>27,000</a:t>
            </a:r>
            <a:r>
              <a:rPr lang="en-CA" b="1" dirty="0"/>
              <a:t> </a:t>
            </a:r>
            <a:r>
              <a:rPr lang="en-CA" sz="1000" dirty="0"/>
              <a:t>jobs created and retained in the private sector</a:t>
            </a:r>
          </a:p>
          <a:p>
            <a:pPr marL="0" indent="0">
              <a:buNone/>
            </a:pPr>
            <a:endParaRPr lang="en-CA" sz="1000" b="1" dirty="0"/>
          </a:p>
          <a:p>
            <a:pPr marL="0" indent="0">
              <a:buNone/>
            </a:pPr>
            <a:r>
              <a:rPr lang="en-CA" sz="3000" b="1" dirty="0"/>
              <a:t>125</a:t>
            </a:r>
            <a:r>
              <a:rPr lang="en-CA" b="1" dirty="0"/>
              <a:t> </a:t>
            </a:r>
            <a:r>
              <a:rPr lang="en-CA" sz="1000" dirty="0"/>
              <a:t>economic development agencies and jurisdictions in North America</a:t>
            </a:r>
          </a:p>
          <a:p>
            <a:endParaRPr lang="en-US" dirty="0"/>
          </a:p>
        </p:txBody>
      </p:sp>
      <p:sp>
        <p:nvSpPr>
          <p:cNvPr id="31" name="Slide Number Placeholder 5"/>
          <p:cNvSpPr txBox="1">
            <a:spLocks/>
          </p:cNvSpPr>
          <p:nvPr/>
        </p:nvSpPr>
        <p:spPr>
          <a:xfrm>
            <a:off x="7431547" y="5029481"/>
            <a:ext cx="1706691" cy="13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85AAB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74A70-E5E6-3A49-B7E7-0FB06032D8C2}" type="slidenum">
              <a:rPr lang="en-US" sz="700" smtClean="0"/>
              <a:pPr/>
              <a:t>4</a:t>
            </a:fld>
            <a:endParaRPr lang="en-US" sz="700" dirty="0"/>
          </a:p>
          <a:p>
            <a:endParaRPr lang="en-US" dirty="0"/>
          </a:p>
        </p:txBody>
      </p:sp>
      <p:pic>
        <p:nvPicPr>
          <p:cNvPr id="6" name="Picture 5" descr="Capture d’écran 2016-10-17 à 11.16.01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33" y="1774373"/>
            <a:ext cx="4027210" cy="21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25869" y="3633787"/>
            <a:ext cx="1080384" cy="27146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srgbClr val="005379"/>
                </a:solidFill>
                <a:latin typeface="+mn-lt"/>
              </a:rPr>
              <a:t>New York</a:t>
            </a: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18461" y="2125027"/>
            <a:ext cx="1080384" cy="27146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srgbClr val="005379"/>
                </a:solidFill>
                <a:latin typeface="+mn-lt"/>
              </a:rPr>
              <a:t>Montréal</a:t>
            </a: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3168967"/>
            <a:ext cx="1080384" cy="27146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33399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srgbClr val="005379"/>
                </a:solidFill>
                <a:latin typeface="+mn-lt"/>
              </a:rPr>
              <a:t>Toronto</a:t>
            </a:r>
          </a:p>
        </p:txBody>
      </p:sp>
    </p:spTree>
    <p:extLst>
      <p:ext uri="{BB962C8B-B14F-4D97-AF65-F5344CB8AC3E}">
        <p14:creationId xmlns:p14="http://schemas.microsoft.com/office/powerpoint/2010/main" val="137923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770"/>
            <a:ext cx="8229600" cy="3394472"/>
          </a:xfrm>
        </p:spPr>
        <p:txBody>
          <a:bodyPr/>
          <a:lstStyle/>
          <a:p>
            <a:r>
              <a:rPr lang="en-CA" sz="1000" dirty="0"/>
              <a:t>CAI has been recognized by London, England’s Corporate Location Magazine </a:t>
            </a:r>
            <a:br>
              <a:rPr lang="en-CA" sz="1000" dirty="0"/>
            </a:br>
            <a:r>
              <a:rPr lang="en-CA" sz="1000" dirty="0"/>
              <a:t>as one of the top six </a:t>
            </a:r>
            <a:r>
              <a:rPr lang="en-CA" sz="1000" b="1" dirty="0"/>
              <a:t>SITE SELECTION GURUS WORLDWIDE</a:t>
            </a:r>
          </a:p>
          <a:p>
            <a:endParaRPr lang="en-CA" sz="1000" b="1" dirty="0"/>
          </a:p>
          <a:p>
            <a:r>
              <a:rPr lang="en-CA" sz="1000" dirty="0"/>
              <a:t>CAI was awarded the </a:t>
            </a:r>
            <a:r>
              <a:rPr lang="en-CA" sz="1000" b="1" dirty="0"/>
              <a:t>GOLD PRIZE</a:t>
            </a:r>
            <a:r>
              <a:rPr lang="en-CA" sz="1000" dirty="0"/>
              <a:t> in the Private Developers Category of</a:t>
            </a:r>
            <a:br>
              <a:rPr lang="en-CA" sz="1000" dirty="0"/>
            </a:br>
            <a:r>
              <a:rPr lang="en-CA" sz="1000" b="1" dirty="0">
                <a:solidFill>
                  <a:srgbClr val="40A0BD"/>
                </a:solidFill>
              </a:rPr>
              <a:t>BUSINESS FACILITIES MAGAZINE’S </a:t>
            </a:r>
            <a:r>
              <a:rPr lang="en-CA" sz="1000" b="1" dirty="0"/>
              <a:t>NINTH ANNUAL </a:t>
            </a:r>
            <a:r>
              <a:rPr lang="en-CA" sz="1000" b="1" dirty="0" smtClean="0"/>
              <a:t>ECONOMIC </a:t>
            </a:r>
            <a:r>
              <a:rPr lang="en-CA" sz="1000" b="1" dirty="0"/>
              <a:t>DEVELOPMENT ACHIEVEMENT AWARD</a:t>
            </a:r>
          </a:p>
          <a:p>
            <a:endParaRPr lang="en-CA" sz="1000" b="1" dirty="0"/>
          </a:p>
          <a:p>
            <a:r>
              <a:rPr lang="en-CA" sz="1000" dirty="0"/>
              <a:t>CAI HAS BEEN ON THE JUDGE’S PANEL FOR </a:t>
            </a:r>
            <a:br>
              <a:rPr lang="en-CA" sz="1000" dirty="0"/>
            </a:br>
            <a:r>
              <a:rPr lang="en-CA" sz="1000" b="1" dirty="0">
                <a:solidFill>
                  <a:srgbClr val="40A0BD"/>
                </a:solidFill>
              </a:rPr>
              <a:t>BUSINESS FACILITIES MAGAZINE’S </a:t>
            </a:r>
            <a:r>
              <a:rPr lang="en-CA" sz="1000" b="1" dirty="0"/>
              <a:t>BUSINESS DEAL OF THE YEAR AWARD </a:t>
            </a:r>
            <a:r>
              <a:rPr lang="en-CA" sz="1000" dirty="0"/>
              <a:t>FOR OVER </a:t>
            </a:r>
            <a:r>
              <a:rPr lang="en-CA" sz="1000" dirty="0" smtClean="0"/>
              <a:t>15 </a:t>
            </a:r>
            <a:r>
              <a:rPr lang="en-CA" sz="1000" dirty="0"/>
              <a:t>YEARS</a:t>
            </a:r>
          </a:p>
          <a:p>
            <a:endParaRPr lang="en-CA" sz="1000" dirty="0"/>
          </a:p>
          <a:p>
            <a:endParaRPr lang="en-CA" sz="1000" b="1" dirty="0"/>
          </a:p>
          <a:p>
            <a:endParaRPr lang="en-CA" sz="1000" b="1" dirty="0"/>
          </a:p>
          <a:p>
            <a:endParaRPr lang="en-US" sz="1400" b="1" dirty="0"/>
          </a:p>
        </p:txBody>
      </p:sp>
      <p:pic>
        <p:nvPicPr>
          <p:cNvPr id="5" name="Picture 4" descr="bf_a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80" y="3120777"/>
            <a:ext cx="1008112" cy="14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750" y="3087091"/>
            <a:ext cx="1214548" cy="157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944" y="3120777"/>
            <a:ext cx="116838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656" y="3120777"/>
            <a:ext cx="116893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usiness-Facilities-Judge---2009_0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688" y="3087091"/>
            <a:ext cx="121365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431547" y="5029481"/>
            <a:ext cx="1706691" cy="13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85AAB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74A70-E5E6-3A49-B7E7-0FB06032D8C2}" type="slidenum">
              <a:rPr lang="en-US" sz="700" smtClean="0"/>
              <a:pPr/>
              <a:t>5</a:t>
            </a:fld>
            <a:endParaRPr lang="en-US" sz="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4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SERVICE OFFERINGS</a:t>
            </a:r>
            <a:endParaRPr lang="fr-CA" dirty="0"/>
          </a:p>
        </p:txBody>
      </p:sp>
      <p:grpSp>
        <p:nvGrpSpPr>
          <p:cNvPr id="3" name="Group 2"/>
          <p:cNvGrpSpPr/>
          <p:nvPr>
            <p:custDataLst>
              <p:tags r:id="rId1"/>
            </p:custDataLst>
          </p:nvPr>
        </p:nvGrpSpPr>
        <p:grpSpPr>
          <a:xfrm>
            <a:off x="3239641" y="1374540"/>
            <a:ext cx="2622505" cy="2166263"/>
            <a:chOff x="272871" y="1374540"/>
            <a:chExt cx="2622505" cy="2166263"/>
          </a:xfrm>
        </p:grpSpPr>
        <p:grpSp>
          <p:nvGrpSpPr>
            <p:cNvPr id="4" name="Group 3"/>
            <p:cNvGrpSpPr/>
            <p:nvPr/>
          </p:nvGrpSpPr>
          <p:grpSpPr>
            <a:xfrm>
              <a:off x="285749" y="2025653"/>
              <a:ext cx="2609627" cy="788220"/>
              <a:chOff x="2899319" y="1542798"/>
              <a:chExt cx="2943000" cy="49293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99319" y="1542798"/>
                <a:ext cx="2933476" cy="492931"/>
              </a:xfrm>
              <a:prstGeom prst="rect">
                <a:avLst/>
              </a:prstGeom>
              <a:solidFill>
                <a:srgbClr val="D5EEF5"/>
              </a:solidFill>
              <a:ln>
                <a:solidFill>
                  <a:srgbClr val="00B3CC"/>
                </a:solidFill>
              </a:ln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Rectangle 7"/>
              <p:cNvSpPr/>
              <p:nvPr/>
            </p:nvSpPr>
            <p:spPr>
              <a:xfrm>
                <a:off x="2975518" y="1542798"/>
                <a:ext cx="2866801" cy="492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45" tIns="4445" rIns="4445" bIns="69558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CA" sz="1050" b="1" spc="300" dirty="0">
                  <a:solidFill>
                    <a:srgbClr val="075970"/>
                  </a:solidFill>
                  <a:latin typeface="Franklin Gothic Book" panose="020B0503020102020204" pitchFamily="34" charset="0"/>
                </a:endParaRPr>
              </a:p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CA" sz="1050" b="1" spc="300" dirty="0">
                    <a:solidFill>
                      <a:srgbClr val="075970"/>
                    </a:solidFill>
                    <a:latin typeface="Franklin Gothic Book" panose="020B0503020102020204" pitchFamily="34" charset="0"/>
                  </a:rPr>
                  <a:t>ACQUISITION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171" y="1374540"/>
              <a:ext cx="1144337" cy="8658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72871" y="2856000"/>
              <a:ext cx="2601182" cy="684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Acquisition targeting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Corporate strategy validation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Business environment evaluation 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Confidential representation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2"/>
            </p:custDataLst>
          </p:nvPr>
        </p:nvGrpSpPr>
        <p:grpSpPr>
          <a:xfrm>
            <a:off x="285749" y="1308327"/>
            <a:ext cx="2609627" cy="2963445"/>
            <a:chOff x="3266739" y="1308327"/>
            <a:chExt cx="2609627" cy="2963445"/>
          </a:xfrm>
        </p:grpSpPr>
        <p:grpSp>
          <p:nvGrpSpPr>
            <p:cNvPr id="10" name="Group 9"/>
            <p:cNvGrpSpPr/>
            <p:nvPr/>
          </p:nvGrpSpPr>
          <p:grpSpPr>
            <a:xfrm>
              <a:off x="3266739" y="2025653"/>
              <a:ext cx="2609627" cy="788220"/>
              <a:chOff x="2899319" y="1542798"/>
              <a:chExt cx="2943000" cy="49293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899319" y="1542798"/>
                <a:ext cx="2933476" cy="492931"/>
              </a:xfrm>
              <a:prstGeom prst="rect">
                <a:avLst/>
              </a:prstGeom>
              <a:solidFill>
                <a:srgbClr val="D5EEF5"/>
              </a:solidFill>
              <a:ln>
                <a:solidFill>
                  <a:srgbClr val="00B3CC"/>
                </a:solidFill>
              </a:ln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2975518" y="1542798"/>
                <a:ext cx="2866801" cy="492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45" tIns="4445" rIns="4445" bIns="69558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CA" sz="1050" b="1" spc="300" dirty="0">
                  <a:solidFill>
                    <a:srgbClr val="075970"/>
                  </a:solidFill>
                  <a:latin typeface="Franklin Gothic Book" panose="020B0503020102020204" pitchFamily="34" charset="0"/>
                </a:endParaRPr>
              </a:p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CA" sz="1050" b="1" spc="300" dirty="0">
                    <a:solidFill>
                      <a:srgbClr val="075970"/>
                    </a:solidFill>
                    <a:latin typeface="Franklin Gothic Book" panose="020B0503020102020204" pitchFamily="34" charset="0"/>
                  </a:rPr>
                  <a:t>REINVESTMENT IN EXISTING FACILITY</a:t>
                </a:r>
              </a:p>
            </p:txBody>
          </p:sp>
        </p:grpSp>
        <p:pic>
          <p:nvPicPr>
            <p:cNvPr id="11" name="Picture 10" descr="cai_global_web_elements_graphiques-18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1094" y="1308327"/>
              <a:ext cx="1259601" cy="1080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70983" y="2856000"/>
              <a:ext cx="2601182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Development of government relations strategy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Development of business case for use with different government agencies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Identification of external support programs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Intermediary between government and the company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Maximizing and securing incentives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Advisory services in contract negotiations</a:t>
              </a:r>
            </a:p>
            <a:p>
              <a:pPr marL="177800" lvl="0" indent="-177800">
                <a:spcAft>
                  <a:spcPts val="100"/>
                </a:spcAft>
                <a:buFont typeface="Wingdings" panose="05000000000000000000" pitchFamily="2" charset="2"/>
                <a:buChar char="§"/>
              </a:pPr>
              <a:r>
                <a:rPr lang="en-CA" sz="900" dirty="0">
                  <a:solidFill>
                    <a:srgbClr val="005379"/>
                  </a:solidFill>
                  <a:latin typeface="Franklin Gothic Book" panose="020B0503020102020204" pitchFamily="34" charset="0"/>
                </a:rPr>
                <a:t>Claims facilitation</a:t>
              </a:r>
            </a:p>
          </p:txBody>
        </p:sp>
      </p:grpSp>
      <p:grpSp>
        <p:nvGrpSpPr>
          <p:cNvPr id="15" name="Group 14"/>
          <p:cNvGrpSpPr/>
          <p:nvPr>
            <p:custDataLst>
              <p:tags r:id="rId3"/>
            </p:custDataLst>
          </p:nvPr>
        </p:nvGrpSpPr>
        <p:grpSpPr>
          <a:xfrm>
            <a:off x="6305549" y="2025652"/>
            <a:ext cx="2609627" cy="788220"/>
            <a:chOff x="2899319" y="1542798"/>
            <a:chExt cx="2943000" cy="492931"/>
          </a:xfrm>
        </p:grpSpPr>
        <p:sp>
          <p:nvSpPr>
            <p:cNvPr id="16" name="Rectangle 15"/>
            <p:cNvSpPr/>
            <p:nvPr/>
          </p:nvSpPr>
          <p:spPr>
            <a:xfrm>
              <a:off x="2899319" y="1542798"/>
              <a:ext cx="2933476" cy="492931"/>
            </a:xfrm>
            <a:prstGeom prst="rect">
              <a:avLst/>
            </a:prstGeom>
            <a:solidFill>
              <a:srgbClr val="D5EEF5"/>
            </a:solidFill>
            <a:ln>
              <a:solidFill>
                <a:srgbClr val="00B3CC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975518" y="1542798"/>
              <a:ext cx="2866801" cy="492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45" tIns="4445" rIns="4445" bIns="69558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050" b="1" spc="300" dirty="0">
                <a:solidFill>
                  <a:srgbClr val="075970"/>
                </a:solidFill>
                <a:latin typeface="Franklin Gothic Book" panose="020B0503020102020204" pitchFamily="34" charset="0"/>
              </a:endParaRPr>
            </a:p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050" b="1" spc="300" dirty="0">
                  <a:solidFill>
                    <a:srgbClr val="075970"/>
                  </a:solidFill>
                  <a:latin typeface="Franklin Gothic Book" panose="020B0503020102020204" pitchFamily="34" charset="0"/>
                </a:rPr>
                <a:t>NEW FACILITY IMPLEMENTATION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594" y="1409669"/>
            <a:ext cx="1353988" cy="93042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>
            <p:custDataLst>
              <p:tags r:id="rId5"/>
            </p:custDataLst>
          </p:nvPr>
        </p:nvCxnSpPr>
        <p:spPr>
          <a:xfrm>
            <a:off x="760089" y="4611833"/>
            <a:ext cx="7486491" cy="0"/>
          </a:xfrm>
          <a:prstGeom prst="straightConnector1">
            <a:avLst/>
          </a:prstGeom>
          <a:ln w="28575" cmpd="sng">
            <a:solidFill>
              <a:srgbClr val="00B3CC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>
            <p:custDataLst>
              <p:tags r:id="rId6"/>
            </p:custDataLst>
          </p:nvPr>
        </p:nvSpPr>
        <p:spPr>
          <a:xfrm>
            <a:off x="2289378" y="4708057"/>
            <a:ext cx="455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rgbClr val="005379"/>
                </a:solidFill>
              </a:rPr>
              <a:t>INVESTMENT PROJECT</a:t>
            </a:r>
          </a:p>
        </p:txBody>
      </p:sp>
      <p:sp>
        <p:nvSpPr>
          <p:cNvPr id="21" name="Rectangle 20"/>
          <p:cNvSpPr/>
          <p:nvPr>
            <p:custDataLst>
              <p:tags r:id="rId7"/>
            </p:custDataLst>
          </p:nvPr>
        </p:nvSpPr>
        <p:spPr>
          <a:xfrm>
            <a:off x="6305549" y="2856000"/>
            <a:ext cx="260118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Assessment of different investment options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Identification of potential buildings or sites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Site benchmarking analysis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Decisional support to determine optimal sites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Negotiating, securing and maximizing incentives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Due diligence and negotiation assistance in real estate transaction</a:t>
            </a:r>
          </a:p>
          <a:p>
            <a:pPr marL="177800" lvl="0" indent="-177800"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CA" sz="900" dirty="0">
                <a:solidFill>
                  <a:srgbClr val="005379"/>
                </a:solidFill>
                <a:latin typeface="Franklin Gothic Book" panose="020B0503020102020204" pitchFamily="34" charset="0"/>
              </a:rPr>
              <a:t>Assistance with different permits, identification of service providers, etc.</a:t>
            </a: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7431547" y="5029481"/>
            <a:ext cx="1706691" cy="13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85AAB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74A70-E5E6-3A49-B7E7-0FB06032D8C2}" type="slidenum">
              <a:rPr lang="en-US" sz="700" smtClean="0"/>
              <a:pPr/>
              <a:t>6</a:t>
            </a:fld>
            <a:endParaRPr lang="en-US" sz="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900" dirty="0"/>
              <a:t>SAMPLE OF </a:t>
            </a:r>
            <a:br>
              <a:rPr lang="en-CA" sz="4900" dirty="0"/>
            </a:br>
            <a:r>
              <a:rPr lang="en-CA" sz="3100" dirty="0"/>
              <a:t>CAI’S CLIENT BASE</a:t>
            </a:r>
            <a:endParaRPr lang="fr-CA" sz="3100" dirty="0"/>
          </a:p>
        </p:txBody>
      </p:sp>
    </p:spTree>
    <p:extLst>
      <p:ext uri="{BB962C8B-B14F-4D97-AF65-F5344CB8AC3E}">
        <p14:creationId xmlns:p14="http://schemas.microsoft.com/office/powerpoint/2010/main" val="305519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 err="1" smtClean="0"/>
              <a:t>Sample</a:t>
            </a:r>
            <a:r>
              <a:rPr lang="fr-CA" dirty="0" smtClean="0"/>
              <a:t> of </a:t>
            </a:r>
            <a:r>
              <a:rPr lang="fr-CA" dirty="0" err="1" smtClean="0"/>
              <a:t>our</a:t>
            </a:r>
            <a:r>
              <a:rPr lang="fr-CA" dirty="0" smtClean="0"/>
              <a:t> clients</a:t>
            </a:r>
            <a:endParaRPr lang="fr-CA" sz="3200" dirty="0">
              <a:solidFill>
                <a:schemeClr val="bg2"/>
              </a:solidFill>
            </a:endParaRPr>
          </a:p>
        </p:txBody>
      </p:sp>
      <p:pic>
        <p:nvPicPr>
          <p:cNvPr id="14" name="Picture 13" descr="dar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5520" y="2184806"/>
            <a:ext cx="1654382" cy="165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lcan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1715" y="886080"/>
            <a:ext cx="1114425" cy="11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img.src.ca/2012/05/04/635x357/120504_au1jv_heroux-devtek-logo_sn635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6080"/>
            <a:ext cx="2625154" cy="147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dubeloiselle.ca/Content/uploads/fournisseurs/LOGO_BONDUELLE%20(new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84" y="2643758"/>
            <a:ext cx="1464477" cy="6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ontariodairies.ca/newsandviews/images/agropur%20-%202010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0" y="961954"/>
            <a:ext cx="1549880" cy="155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ascades logo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6523" y="1313723"/>
            <a:ext cx="1221472" cy="53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CJohnson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1520" y="3371850"/>
            <a:ext cx="1771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bridgestone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95290" y="3113508"/>
            <a:ext cx="2243137" cy="222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kraft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220072" y="340099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ntent Placeholder 26" descr="alstom.png"/>
          <p:cNvPicPr>
            <a:picLocks noGrp="1" noChangeAspect="1"/>
          </p:cNvPicPr>
          <p:nvPr>
            <p:ph idx="1"/>
            <p:custDataLst>
              <p:tags r:id="rId8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58379" y="2111922"/>
            <a:ext cx="1682179" cy="168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abb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99418" y="371532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ésultats de recherche d'image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76" y="2289511"/>
            <a:ext cx="1327000" cy="13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Sample</a:t>
            </a:r>
            <a:r>
              <a:rPr lang="fr-CA" dirty="0"/>
              <a:t> of </a:t>
            </a:r>
            <a:r>
              <a:rPr lang="fr-CA" dirty="0" err="1"/>
              <a:t>our</a:t>
            </a:r>
            <a:r>
              <a:rPr lang="fr-CA" dirty="0"/>
              <a:t> clients</a:t>
            </a:r>
          </a:p>
        </p:txBody>
      </p:sp>
      <p:pic>
        <p:nvPicPr>
          <p:cNvPr id="5" name="Picture 4" descr="ericsson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771550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ésultats de recherche d'images pour « novatech 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7" y="2322450"/>
            <a:ext cx="1815009" cy="12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non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412141"/>
            <a:ext cx="15144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www.geosynthetica.net/wp-content/uploads/Solmax_400w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76" y="1131590"/>
            <a:ext cx="1720067" cy="11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s de recherche d'images pour « sonaca »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4" y="3534796"/>
            <a:ext cx="1815009" cy="10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eromontreal.ca/content/phpthumb/phpthumb.php?src=/content/uploads/images/imageshop/admin/Logos/971-rti-clar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9437"/>
            <a:ext cx="2205183" cy="5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edtronic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627784" y="3363838"/>
            <a:ext cx="1539240" cy="1539240"/>
          </a:xfrm>
          <a:prstGeom prst="rect">
            <a:avLst/>
          </a:prstGeom>
        </p:spPr>
      </p:pic>
      <p:pic>
        <p:nvPicPr>
          <p:cNvPr id="12" name="Picture 11" descr="Kronos logo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4881054" y="2245738"/>
            <a:ext cx="1081710" cy="121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zikkir.com/brands/wp-content/themes/directorypress/thumbs/Amcor-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17221"/>
            <a:ext cx="1937204" cy="16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s de recherche d'images pour « pélican international »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82" y="3926616"/>
            <a:ext cx="1732961" cy="4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uniboar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76452" y="3532456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269" y="1323089"/>
            <a:ext cx="1468796" cy="9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ase">
  <a:themeElements>
    <a:clrScheme name="Custom 1">
      <a:dk1>
        <a:sysClr val="windowText" lastClr="000000"/>
      </a:dk1>
      <a:lt1>
        <a:sysClr val="window" lastClr="FFFFFF"/>
      </a:lt1>
      <a:dk2>
        <a:srgbClr val="01698C"/>
      </a:dk2>
      <a:lt2>
        <a:srgbClr val="F8F8F8"/>
      </a:lt2>
      <a:accent1>
        <a:srgbClr val="E3EEF2"/>
      </a:accent1>
      <a:accent2>
        <a:srgbClr val="FFCC66"/>
      </a:accent2>
      <a:accent3>
        <a:srgbClr val="6EAFC3"/>
      </a:accent3>
      <a:accent4>
        <a:srgbClr val="595959"/>
      </a:accent4>
      <a:accent5>
        <a:srgbClr val="01698C"/>
      </a:accent5>
      <a:accent6>
        <a:srgbClr val="ACCEDA"/>
      </a:accent6>
      <a:hlink>
        <a:srgbClr val="004E69"/>
      </a:hlink>
      <a:folHlink>
        <a:srgbClr val="0169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5087</TotalTime>
  <Words>985</Words>
  <Application>Microsoft Office PowerPoint</Application>
  <PresentationFormat>On-screen Show (16:9)</PresentationFormat>
  <Paragraphs>235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Lucida Sans Unicode</vt:lpstr>
      <vt:lpstr>Times New Roman</vt:lpstr>
      <vt:lpstr>Wingdings</vt:lpstr>
      <vt:lpstr>base</vt:lpstr>
      <vt:lpstr>1_base</vt:lpstr>
      <vt:lpstr>PowerPoint Presentation</vt:lpstr>
      <vt:lpstr>CAI Global Group Overview</vt:lpstr>
      <vt:lpstr>WHO WE ARE</vt:lpstr>
      <vt:lpstr>GENERAL FACTS</vt:lpstr>
      <vt:lpstr>ACHIEVEMENTS</vt:lpstr>
      <vt:lpstr>CORPORATE SERVICE OFFERINGS</vt:lpstr>
      <vt:lpstr>SAMPLE OF  CAI’S CLIENT BASE</vt:lpstr>
      <vt:lpstr>Sample of our clients</vt:lpstr>
      <vt:lpstr>Sample of our clients</vt:lpstr>
      <vt:lpstr>The investment criteria </vt:lpstr>
      <vt:lpstr>SITE AND LOCATION BENCHMARKING</vt:lpstr>
      <vt:lpstr>SITE SELECTION FACTORS </vt:lpstr>
      <vt:lpstr>The Site Selection Process  </vt:lpstr>
      <vt:lpstr>SITE SELECTION</vt:lpstr>
      <vt:lpstr>THE INVESTMENT PROJECT MATRIX</vt:lpstr>
      <vt:lpstr>THE SITE SELECTION PROCESS</vt:lpstr>
      <vt:lpstr>TODAY’S INVESTMENT STRATEGY</vt:lpstr>
      <vt:lpstr>CORPORATE LOCATION DECISION PROCESS</vt:lpstr>
      <vt:lpstr>Lobbyists vs. Site Selectors A different Approach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Minimal</dc:creator>
  <cp:lastModifiedBy>Jayne McNaughton</cp:lastModifiedBy>
  <cp:revision>183</cp:revision>
  <cp:lastPrinted>2017-05-16T16:51:01Z</cp:lastPrinted>
  <dcterms:created xsi:type="dcterms:W3CDTF">2016-08-24T15:23:05Z</dcterms:created>
  <dcterms:modified xsi:type="dcterms:W3CDTF">2017-09-28T17:33:32Z</dcterms:modified>
</cp:coreProperties>
</file>